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notesMasterIdLst>
    <p:notesMasterId r:id="rId21"/>
  </p:notesMasterIdLst>
  <p:handoutMasterIdLst>
    <p:handoutMasterId r:id="rId22"/>
  </p:handoutMasterIdLst>
  <p:sldIdLst>
    <p:sldId id="312" r:id="rId2"/>
    <p:sldId id="344" r:id="rId3"/>
    <p:sldId id="351" r:id="rId4"/>
    <p:sldId id="346" r:id="rId5"/>
    <p:sldId id="348" r:id="rId6"/>
    <p:sldId id="340" r:id="rId7"/>
    <p:sldId id="330" r:id="rId8"/>
    <p:sldId id="316" r:id="rId9"/>
    <p:sldId id="318" r:id="rId10"/>
    <p:sldId id="333" r:id="rId11"/>
    <p:sldId id="332" r:id="rId12"/>
    <p:sldId id="339" r:id="rId13"/>
    <p:sldId id="343" r:id="rId14"/>
    <p:sldId id="334" r:id="rId15"/>
    <p:sldId id="345" r:id="rId16"/>
    <p:sldId id="349" r:id="rId17"/>
    <p:sldId id="325" r:id="rId18"/>
    <p:sldId id="350" r:id="rId19"/>
    <p:sldId id="353" r:id="rId20"/>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D_Edit" initials="" lastIdx="4" clrIdx="0"/>
  <p:cmAuthor id="1" name="AOIC"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6600"/>
    <a:srgbClr val="CC6600"/>
    <a:srgbClr val="FF99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15" autoAdjust="0"/>
    <p:restoredTop sz="94790" autoAdjust="0"/>
  </p:normalViewPr>
  <p:slideViewPr>
    <p:cSldViewPr>
      <p:cViewPr varScale="1">
        <p:scale>
          <a:sx n="55" d="100"/>
          <a:sy n="55" d="100"/>
        </p:scale>
        <p:origin x="-9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938" y="-72"/>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03\VOL3\APPROP\USERS\MSTOLL\My%20Documents\Appropriation%20Files\Presentations\11-12%20slide%20show\Rendell%20$%20vs.%20Inflation%20onl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03\VOL3\APPROP\USERS\MSTOLL\My%20Documents\Appropriation%20Files\Presentations\11-12%20slide%20show\Final%20FY11-12%20Budget%20Presentation\11-12%20GF%20Rev%20and%20Spending%20Pie%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863106242154514"/>
          <c:y val="0.15318082398791061"/>
          <c:w val="0.83524423811220561"/>
          <c:h val="0.69750592404520051"/>
        </c:manualLayout>
      </c:layout>
      <c:lineChart>
        <c:grouping val="standard"/>
        <c:ser>
          <c:idx val="0"/>
          <c:order val="0"/>
          <c:tx>
            <c:strRef>
              <c:f>Sheet1!$B$4</c:f>
              <c:strCache>
                <c:ptCount val="1"/>
                <c:pt idx="0">
                  <c:v>Rendell</c:v>
                </c:pt>
              </c:strCache>
            </c:strRef>
          </c:tx>
          <c:spPr>
            <a:ln w="57150">
              <a:solidFill>
                <a:srgbClr val="FF0000"/>
              </a:solidFill>
            </a:ln>
          </c:spPr>
          <c:marker>
            <c:spPr>
              <a:solidFill>
                <a:srgbClr val="FFFF00"/>
              </a:solidFill>
              <a:ln w="57150">
                <a:solidFill>
                  <a:srgbClr val="FF0000"/>
                </a:solidFill>
              </a:ln>
            </c:spPr>
          </c:marker>
          <c:dLbls>
            <c:dLbl>
              <c:idx val="3"/>
              <c:layout>
                <c:manualLayout>
                  <c:x val="-5.5615749258082325E-2"/>
                  <c:y val="-4.8723371641654897E-2"/>
                </c:manualLayout>
              </c:layout>
              <c:dLblPos val="r"/>
              <c:showVal val="1"/>
            </c:dLbl>
            <c:dLbl>
              <c:idx val="5"/>
              <c:layout>
                <c:manualLayout>
                  <c:x val="-5.5615749258082325E-2"/>
                  <c:y val="-5.074487695638373E-2"/>
                </c:manualLayout>
              </c:layout>
              <c:dLblPos val="r"/>
              <c:showVal val="1"/>
            </c:dLbl>
            <c:dLbl>
              <c:idx val="7"/>
              <c:layout>
                <c:manualLayout>
                  <c:x val="-2.1120214702891979E-2"/>
                  <c:y val="-6.304956445661683E-2"/>
                </c:manualLayout>
              </c:layout>
              <c:dLblPos val="r"/>
              <c:showVal val="1"/>
            </c:dLbl>
            <c:dLblPos val="t"/>
            <c:showVal val="1"/>
          </c:dLbls>
          <c:cat>
            <c:strRef>
              <c:f>Sheet1!$A$5:$A$12</c:f>
              <c:strCache>
                <c:ptCount val="8"/>
                <c:pt idx="0">
                  <c:v>2003-04</c:v>
                </c:pt>
                <c:pt idx="1">
                  <c:v>2004-05</c:v>
                </c:pt>
                <c:pt idx="2">
                  <c:v>2005-06</c:v>
                </c:pt>
                <c:pt idx="3">
                  <c:v>2006-07</c:v>
                </c:pt>
                <c:pt idx="4">
                  <c:v>2007-08</c:v>
                </c:pt>
                <c:pt idx="5">
                  <c:v>2008-09</c:v>
                </c:pt>
                <c:pt idx="6">
                  <c:v>2009-10</c:v>
                </c:pt>
                <c:pt idx="7">
                  <c:v>2010-11</c:v>
                </c:pt>
              </c:strCache>
            </c:strRef>
          </c:cat>
          <c:val>
            <c:numRef>
              <c:f>Sheet1!$B$5:$B$12</c:f>
              <c:numCache>
                <c:formatCode>_("$"* #,##0_);_("$"* \(#,##0\);_("$"* "-"??_);_(@_)</c:formatCode>
                <c:ptCount val="8"/>
                <c:pt idx="0">
                  <c:v>21885366</c:v>
                </c:pt>
                <c:pt idx="1">
                  <c:v>23054037</c:v>
                </c:pt>
                <c:pt idx="2">
                  <c:v>24664610</c:v>
                </c:pt>
                <c:pt idx="3">
                  <c:v>26318975</c:v>
                </c:pt>
                <c:pt idx="4">
                  <c:v>26968310</c:v>
                </c:pt>
                <c:pt idx="5">
                  <c:v>28371339</c:v>
                </c:pt>
                <c:pt idx="6">
                  <c:v>27835943</c:v>
                </c:pt>
                <c:pt idx="7">
                  <c:v>28043137</c:v>
                </c:pt>
              </c:numCache>
            </c:numRef>
          </c:val>
        </c:ser>
        <c:ser>
          <c:idx val="1"/>
          <c:order val="1"/>
          <c:tx>
            <c:strRef>
              <c:f>Sheet1!$C$4</c:f>
              <c:strCache>
                <c:ptCount val="1"/>
                <c:pt idx="0">
                  <c:v>Inflation Only</c:v>
                </c:pt>
              </c:strCache>
            </c:strRef>
          </c:tx>
          <c:spPr>
            <a:ln w="57150">
              <a:solidFill>
                <a:srgbClr val="FFFF00"/>
              </a:solidFill>
            </a:ln>
          </c:spPr>
          <c:marker>
            <c:spPr>
              <a:ln w="57150">
                <a:solidFill>
                  <a:srgbClr val="FFFF00"/>
                </a:solidFill>
              </a:ln>
            </c:spPr>
          </c:marker>
          <c:dLbls>
            <c:dLbl>
              <c:idx val="0"/>
              <c:layout>
                <c:manualLayout>
                  <c:x val="-5.9969969969969977E-2"/>
                  <c:y val="4.0145152310506645E-2"/>
                </c:manualLayout>
              </c:layout>
              <c:dLblPos val="r"/>
              <c:showVal val="1"/>
            </c:dLbl>
            <c:dLbl>
              <c:idx val="2"/>
              <c:layout>
                <c:manualLayout>
                  <c:x val="-5.5615749258082325E-2"/>
                  <c:y val="-5.074487695638373E-2"/>
                </c:manualLayout>
              </c:layout>
              <c:dLblPos val="r"/>
              <c:showVal val="1"/>
            </c:dLbl>
            <c:dLbl>
              <c:idx val="5"/>
              <c:layout>
                <c:manualLayout>
                  <c:x val="-5.6434782608695694E-2"/>
                  <c:y val="-5.8339696174342676E-2"/>
                </c:manualLayout>
              </c:layout>
              <c:dLblPos val="r"/>
              <c:showVal val="1"/>
            </c:dLbl>
            <c:dLbl>
              <c:idx val="6"/>
              <c:layout>
                <c:manualLayout>
                  <c:x val="-5.5615749258082416E-2"/>
                  <c:y val="-4.6701866326926432E-2"/>
                </c:manualLayout>
              </c:layout>
              <c:dLblPos val="r"/>
              <c:showVal val="1"/>
            </c:dLbl>
            <c:dLblPos val="t"/>
            <c:showVal val="1"/>
          </c:dLbls>
          <c:cat>
            <c:strRef>
              <c:f>Sheet1!$A$5:$A$12</c:f>
              <c:strCache>
                <c:ptCount val="8"/>
                <c:pt idx="0">
                  <c:v>2003-04</c:v>
                </c:pt>
                <c:pt idx="1">
                  <c:v>2004-05</c:v>
                </c:pt>
                <c:pt idx="2">
                  <c:v>2005-06</c:v>
                </c:pt>
                <c:pt idx="3">
                  <c:v>2006-07</c:v>
                </c:pt>
                <c:pt idx="4">
                  <c:v>2007-08</c:v>
                </c:pt>
                <c:pt idx="5">
                  <c:v>2008-09</c:v>
                </c:pt>
                <c:pt idx="6">
                  <c:v>2009-10</c:v>
                </c:pt>
                <c:pt idx="7">
                  <c:v>2010-11</c:v>
                </c:pt>
              </c:strCache>
            </c:strRef>
          </c:cat>
          <c:val>
            <c:numRef>
              <c:f>Sheet1!$C$5:$C$12</c:f>
              <c:numCache>
                <c:formatCode>_("$"* #,##0_);_("$"* \(#,##0\);_("$"* "-"??_);_(@_)</c:formatCode>
                <c:ptCount val="8"/>
                <c:pt idx="0">
                  <c:v>20848906</c:v>
                </c:pt>
                <c:pt idx="1">
                  <c:v>21474373</c:v>
                </c:pt>
                <c:pt idx="2">
                  <c:v>22290399</c:v>
                </c:pt>
                <c:pt idx="3">
                  <c:v>22869949</c:v>
                </c:pt>
                <c:pt idx="4">
                  <c:v>23716137</c:v>
                </c:pt>
                <c:pt idx="5">
                  <c:v>24048171</c:v>
                </c:pt>
                <c:pt idx="6">
                  <c:v>24312700</c:v>
                </c:pt>
                <c:pt idx="7">
                  <c:v>24672390</c:v>
                </c:pt>
              </c:numCache>
            </c:numRef>
          </c:val>
        </c:ser>
        <c:dLbls>
          <c:showVal val="1"/>
        </c:dLbls>
        <c:marker val="1"/>
        <c:axId val="32252288"/>
        <c:axId val="32253824"/>
      </c:lineChart>
      <c:catAx>
        <c:axId val="32252288"/>
        <c:scaling>
          <c:orientation val="minMax"/>
        </c:scaling>
        <c:axPos val="b"/>
        <c:majorTickMark val="none"/>
        <c:tickLblPos val="nextTo"/>
        <c:txPr>
          <a:bodyPr/>
          <a:lstStyle/>
          <a:p>
            <a:pPr>
              <a:defRPr sz="1200" b="1"/>
            </a:pPr>
            <a:endParaRPr lang="en-US"/>
          </a:p>
        </c:txPr>
        <c:crossAx val="32253824"/>
        <c:crosses val="autoZero"/>
        <c:auto val="1"/>
        <c:lblAlgn val="ctr"/>
        <c:lblOffset val="100"/>
      </c:catAx>
      <c:valAx>
        <c:axId val="32253824"/>
        <c:scaling>
          <c:orientation val="minMax"/>
          <c:min val="15000000"/>
        </c:scaling>
        <c:axPos val="l"/>
        <c:majorGridlines>
          <c:spPr>
            <a:ln w="28575">
              <a:solidFill>
                <a:sysClr val="windowText" lastClr="000000"/>
              </a:solidFill>
            </a:ln>
          </c:spPr>
        </c:majorGridlines>
        <c:numFmt formatCode="_(&quot;$&quot;* #,##0_);_(&quot;$&quot;* \(#,##0\);_(&quot;$&quot;* &quot;-&quot;??_);_(@_)" sourceLinked="1"/>
        <c:majorTickMark val="none"/>
        <c:tickLblPos val="nextTo"/>
        <c:spPr>
          <a:ln w="9525">
            <a:noFill/>
          </a:ln>
        </c:spPr>
        <c:txPr>
          <a:bodyPr/>
          <a:lstStyle/>
          <a:p>
            <a:pPr>
              <a:defRPr sz="1400" b="1"/>
            </a:pPr>
            <a:endParaRPr lang="en-US"/>
          </a:p>
        </c:txPr>
        <c:crossAx val="32252288"/>
        <c:crosses val="autoZero"/>
        <c:crossBetween val="between"/>
      </c:valAx>
      <c:spPr>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lin ang="18900000" scaled="1"/>
          <a:tileRect/>
        </a:gradFill>
        <a:ln w="28575">
          <a:solidFill>
            <a:sysClr val="windowText" lastClr="000000"/>
          </a:solidFill>
        </a:ln>
      </c:spPr>
    </c:plotArea>
    <c:legend>
      <c:legendPos val="b"/>
      <c:layout>
        <c:manualLayout>
          <c:xMode val="edge"/>
          <c:yMode val="edge"/>
          <c:x val="0.32557198931215919"/>
          <c:y val="0.713801399825022"/>
          <c:w val="0.33984689413824243"/>
          <c:h val="6.3976377952755931E-2"/>
        </c:manualLayout>
      </c:layout>
      <c:txPr>
        <a:bodyPr/>
        <a:lstStyle/>
        <a:p>
          <a:pPr>
            <a:defRPr sz="1600" b="1"/>
          </a:pPr>
          <a:endParaRPr lang="en-US"/>
        </a:p>
      </c:txPr>
    </c:legend>
    <c:plotVisOnly val="1"/>
  </c:chart>
  <c:spPr>
    <a:ln w="38100">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pieChart>
        <c:varyColors val="1"/>
        <c:ser>
          <c:idx val="1"/>
          <c:order val="1"/>
          <c:dLbls>
            <c:dLbl>
              <c:idx val="0"/>
              <c:layout>
                <c:manualLayout>
                  <c:x val="-0.20083200401227941"/>
                  <c:y val="0.12516820141697096"/>
                </c:manualLayout>
              </c:layout>
              <c:tx>
                <c:rich>
                  <a:bodyPr/>
                  <a:lstStyle/>
                  <a:p>
                    <a:r>
                      <a:rPr lang="en-US" sz="1400" b="1" dirty="0">
                        <a:solidFill>
                          <a:schemeClr val="bg1"/>
                        </a:solidFill>
                      </a:rPr>
                      <a:t>PreK-12 Education</a:t>
                    </a:r>
                  </a:p>
                  <a:p>
                    <a:r>
                      <a:rPr lang="en-US" sz="1400" b="1" dirty="0">
                        <a:solidFill>
                          <a:schemeClr val="bg1"/>
                        </a:solidFill>
                      </a:rPr>
                      <a:t>$9.34</a:t>
                    </a:r>
                    <a:r>
                      <a:rPr lang="en-US" sz="1400" b="1" baseline="0" dirty="0">
                        <a:solidFill>
                          <a:schemeClr val="bg1"/>
                        </a:solidFill>
                      </a:rPr>
                      <a:t> billion</a:t>
                    </a:r>
                    <a:r>
                      <a:rPr lang="en-US" sz="1400" b="1" dirty="0">
                        <a:solidFill>
                          <a:schemeClr val="bg1"/>
                        </a:solidFill>
                      </a:rPr>
                      <a:t>
34%</a:t>
                    </a:r>
                  </a:p>
                </c:rich>
              </c:tx>
              <c:showCatName val="1"/>
              <c:showPercent val="1"/>
            </c:dLbl>
            <c:dLbl>
              <c:idx val="1"/>
              <c:layout>
                <c:manualLayout>
                  <c:x val="7.4016734579012994E-3"/>
                  <c:y val="-8.2800014348108613E-3"/>
                </c:manualLayout>
              </c:layout>
              <c:tx>
                <c:rich>
                  <a:bodyPr/>
                  <a:lstStyle/>
                  <a:p>
                    <a:r>
                      <a:rPr lang="en-US" sz="1400" b="1" dirty="0"/>
                      <a:t>Higher Education</a:t>
                    </a:r>
                  </a:p>
                  <a:p>
                    <a:r>
                      <a:rPr lang="en-US" sz="1400" b="1" dirty="0"/>
                      <a:t>$ 1.65 billion
6%</a:t>
                    </a:r>
                  </a:p>
                </c:rich>
              </c:tx>
              <c:showCatName val="1"/>
              <c:showPercent val="1"/>
            </c:dLbl>
            <c:dLbl>
              <c:idx val="2"/>
              <c:tx>
                <c:rich>
                  <a:bodyPr/>
                  <a:lstStyle/>
                  <a:p>
                    <a:r>
                      <a:rPr lang="en-US" sz="1400" b="1" dirty="0">
                        <a:solidFill>
                          <a:schemeClr val="bg1"/>
                        </a:solidFill>
                      </a:rPr>
                      <a:t>Public Welfare </a:t>
                    </a:r>
                  </a:p>
                  <a:p>
                    <a:r>
                      <a:rPr lang="en-US" sz="1400" b="1" dirty="0">
                        <a:solidFill>
                          <a:schemeClr val="bg1"/>
                        </a:solidFill>
                      </a:rPr>
                      <a:t>$10.56 billion
39%</a:t>
                    </a:r>
                  </a:p>
                </c:rich>
              </c:tx>
              <c:showCatName val="1"/>
              <c:showPercent val="1"/>
            </c:dLbl>
            <c:dLbl>
              <c:idx val="3"/>
              <c:layout>
                <c:manualLayout>
                  <c:x val="-1.2599854656288541E-2"/>
                  <c:y val="-4.1187325033227714E-3"/>
                </c:manualLayout>
              </c:layout>
              <c:tx>
                <c:rich>
                  <a:bodyPr/>
                  <a:lstStyle/>
                  <a:p>
                    <a:r>
                      <a:rPr lang="en-US" sz="1400" b="1" dirty="0"/>
                      <a:t>Debt Service</a:t>
                    </a:r>
                  </a:p>
                  <a:p>
                    <a:r>
                      <a:rPr lang="en-US" sz="1400" b="1" dirty="0"/>
                      <a:t>$1.04 billion
4%</a:t>
                    </a:r>
                  </a:p>
                </c:rich>
              </c:tx>
              <c:showCatName val="1"/>
              <c:showPercent val="1"/>
            </c:dLbl>
            <c:dLbl>
              <c:idx val="4"/>
              <c:tx>
                <c:rich>
                  <a:bodyPr/>
                  <a:lstStyle/>
                  <a:p>
                    <a:pPr>
                      <a:defRPr sz="1300"/>
                    </a:pPr>
                    <a:r>
                      <a:rPr lang="en-US" sz="1400" b="1" dirty="0">
                        <a:solidFill>
                          <a:schemeClr val="bg1"/>
                        </a:solidFill>
                      </a:rPr>
                      <a:t>All Other</a:t>
                    </a:r>
                  </a:p>
                  <a:p>
                    <a:pPr>
                      <a:defRPr sz="1300"/>
                    </a:pPr>
                    <a:r>
                      <a:rPr lang="en-US" sz="1400" b="1" dirty="0">
                        <a:solidFill>
                          <a:schemeClr val="bg1"/>
                        </a:solidFill>
                      </a:rPr>
                      <a:t>$2.69 billion
10%</a:t>
                    </a:r>
                  </a:p>
                </c:rich>
              </c:tx>
              <c:spPr/>
              <c:showCatName val="1"/>
              <c:showPercent val="1"/>
            </c:dLbl>
            <c:dLbl>
              <c:idx val="5"/>
              <c:layout>
                <c:manualLayout>
                  <c:x val="-7.5396325459318472E-2"/>
                  <c:y val="2.0933746917999045E-3"/>
                </c:manualLayout>
              </c:layout>
              <c:tx>
                <c:rich>
                  <a:bodyPr/>
                  <a:lstStyle/>
                  <a:p>
                    <a:r>
                      <a:rPr lang="en-US" sz="1400" b="1" dirty="0"/>
                      <a:t>Corrections</a:t>
                    </a:r>
                  </a:p>
                  <a:p>
                    <a:r>
                      <a:rPr lang="en-US" sz="1400" b="1" dirty="0"/>
                      <a:t>$1.87 billion
7%</a:t>
                    </a:r>
                  </a:p>
                </c:rich>
              </c:tx>
              <c:showCatName val="1"/>
              <c:showPercent val="1"/>
            </c:dLbl>
            <c:showCatName val="1"/>
            <c:showPercent val="1"/>
            <c:showLeaderLines val="1"/>
          </c:dLbls>
          <c:cat>
            <c:strRef>
              <c:f>[1]Overview!$A$6:$A$11</c:f>
              <c:strCache>
                <c:ptCount val="6"/>
                <c:pt idx="0">
                  <c:v>PreK-12 Education</c:v>
                </c:pt>
                <c:pt idx="1">
                  <c:v>Higher Education</c:v>
                </c:pt>
                <c:pt idx="2">
                  <c:v>Public Welfare</c:v>
                </c:pt>
                <c:pt idx="3">
                  <c:v>Debt Service</c:v>
                </c:pt>
                <c:pt idx="4">
                  <c:v>All Other</c:v>
                </c:pt>
                <c:pt idx="5">
                  <c:v>Corrections</c:v>
                </c:pt>
              </c:strCache>
            </c:strRef>
          </c:cat>
          <c:val>
            <c:numRef>
              <c:f>[1]Overview!$C$6:$C$11</c:f>
              <c:numCache>
                <c:formatCode>General</c:formatCode>
                <c:ptCount val="6"/>
                <c:pt idx="0">
                  <c:v>0.34416685091016402</c:v>
                </c:pt>
                <c:pt idx="1">
                  <c:v>6.0874051145994583E-2</c:v>
                </c:pt>
                <c:pt idx="2">
                  <c:v>0.38912226398409011</c:v>
                </c:pt>
                <c:pt idx="3">
                  <c:v>3.8359495909794386E-2</c:v>
                </c:pt>
                <c:pt idx="4">
                  <c:v>9.8754513965658972E-2</c:v>
                </c:pt>
                <c:pt idx="5">
                  <c:v>6.8722824084309922E-2</c:v>
                </c:pt>
              </c:numCache>
            </c:numRef>
          </c:val>
        </c:ser>
        <c:ser>
          <c:idx val="0"/>
          <c:order val="0"/>
          <c:dLbls>
            <c:showCatName val="1"/>
            <c:showPercent val="1"/>
            <c:showLeaderLines val="1"/>
          </c:dLbls>
          <c:cat>
            <c:strRef>
              <c:f>[1]Overview!$A$6:$A$11</c:f>
              <c:strCache>
                <c:ptCount val="6"/>
                <c:pt idx="0">
                  <c:v>PreK-12 Education</c:v>
                </c:pt>
                <c:pt idx="1">
                  <c:v>Higher Education</c:v>
                </c:pt>
                <c:pt idx="2">
                  <c:v>Public Welfare</c:v>
                </c:pt>
                <c:pt idx="3">
                  <c:v>Debt Service</c:v>
                </c:pt>
                <c:pt idx="4">
                  <c:v>All Other</c:v>
                </c:pt>
                <c:pt idx="5">
                  <c:v>Corrections</c:v>
                </c:pt>
              </c:strCache>
            </c:strRef>
          </c:cat>
          <c:val>
            <c:numRef>
              <c:f>[1]Overview!$B$6:$B$11</c:f>
              <c:numCache>
                <c:formatCode>General</c:formatCode>
                <c:ptCount val="6"/>
                <c:pt idx="0">
                  <c:v>9.34</c:v>
                </c:pt>
                <c:pt idx="1">
                  <c:v>1.651999999999987</c:v>
                </c:pt>
                <c:pt idx="2">
                  <c:v>10.56</c:v>
                </c:pt>
                <c:pt idx="3">
                  <c:v>1.0409999999999882</c:v>
                </c:pt>
                <c:pt idx="4">
                  <c:v>2.68</c:v>
                </c:pt>
                <c:pt idx="5">
                  <c:v>1.865</c:v>
                </c:pt>
              </c:numCache>
            </c:numRef>
          </c:val>
        </c:ser>
        <c:dLbls>
          <c:showCatName val="1"/>
          <c:showPercent val="1"/>
        </c:dLbls>
        <c:firstSliceAng val="0"/>
      </c:pieChart>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0.14798</cdr:x>
      <cdr:y>0.17948</cdr:y>
    </cdr:from>
    <cdr:to>
      <cdr:x>0.35149</cdr:x>
      <cdr:y>0.21819</cdr:y>
    </cdr:to>
    <cdr:sp macro="" textlink="">
      <cdr:nvSpPr>
        <cdr:cNvPr id="2" name="TextBox 1"/>
        <cdr:cNvSpPr txBox="1"/>
      </cdr:nvSpPr>
      <cdr:spPr>
        <a:xfrm xmlns:a="http://schemas.openxmlformats.org/drawingml/2006/main">
          <a:off x="1282037" y="1127575"/>
          <a:ext cx="1763149" cy="24319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a:t>In Thousands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ext uri="{91240B29-F687-4F45-9708-019B960494DF}"/>
            <a:ext uri="{AF507438-7753-43E0-B8FC-AC1667EBCBE1}"/>
          </a:extLst>
        </p:spPr>
        <p:txBody>
          <a:bodyPr vert="horz" wrap="square" lIns="91577" tIns="45789" rIns="91577" bIns="45789" numCol="1" anchor="t" anchorCtr="0" compatLnSpc="1">
            <a:prstTxWarp prst="textNoShape">
              <a:avLst/>
            </a:prstTxWarp>
          </a:bodyPr>
          <a:lstStyle>
            <a:lvl1pPr>
              <a:defRPr sz="1200" dirty="0">
                <a:latin typeface="Times New Roman" pitchFamily="18" charset="0"/>
                <a:cs typeface="+mn-cs"/>
              </a:defRPr>
            </a:lvl1pPr>
          </a:lstStyle>
          <a:p>
            <a:pPr>
              <a:defRPr/>
            </a:pPr>
            <a:endParaRPr lang="en-US"/>
          </a:p>
        </p:txBody>
      </p:sp>
      <p:sp>
        <p:nvSpPr>
          <p:cNvPr id="18435" name="Rectangle 3"/>
          <p:cNvSpPr>
            <a:spLocks noGrp="1" noChangeArrowheads="1"/>
          </p:cNvSpPr>
          <p:nvPr>
            <p:ph type="dt" sz="quarter" idx="1"/>
          </p:nvPr>
        </p:nvSpPr>
        <p:spPr bwMode="auto">
          <a:xfrm>
            <a:off x="3979863" y="0"/>
            <a:ext cx="3043237" cy="465138"/>
          </a:xfrm>
          <a:prstGeom prst="rect">
            <a:avLst/>
          </a:prstGeom>
          <a:noFill/>
          <a:ln>
            <a:noFill/>
          </a:ln>
          <a:effectLst/>
          <a:extLst>
            <a:ext uri="{909E8E84-426E-40DD-AFC4-6F175D3DCCD1}"/>
            <a:ext uri="{91240B29-F687-4F45-9708-019B960494DF}"/>
            <a:ext uri="{AF507438-7753-43E0-B8FC-AC1667EBCBE1}"/>
          </a:extLst>
        </p:spPr>
        <p:txBody>
          <a:bodyPr vert="horz" wrap="square" lIns="91577" tIns="45789" rIns="91577" bIns="45789" numCol="1" anchor="t" anchorCtr="0" compatLnSpc="1">
            <a:prstTxWarp prst="textNoShape">
              <a:avLst/>
            </a:prstTxWarp>
          </a:bodyPr>
          <a:lstStyle>
            <a:lvl1pPr algn="r">
              <a:defRPr sz="1200" dirty="0">
                <a:latin typeface="Times New Roman" pitchFamily="18" charset="0"/>
                <a:cs typeface="+mn-cs"/>
              </a:defRPr>
            </a:lvl1pPr>
          </a:lstStyle>
          <a:p>
            <a:pPr>
              <a:defRPr/>
            </a:pPr>
            <a:endParaRPr lang="en-US"/>
          </a:p>
        </p:txBody>
      </p:sp>
      <p:sp>
        <p:nvSpPr>
          <p:cNvPr id="18436" name="Rectangle 4"/>
          <p:cNvSpPr>
            <a:spLocks noGrp="1" noChangeArrowheads="1"/>
          </p:cNvSpPr>
          <p:nvPr>
            <p:ph type="ftr" sz="quarter" idx="2"/>
          </p:nvPr>
        </p:nvSpPr>
        <p:spPr bwMode="auto">
          <a:xfrm>
            <a:off x="0" y="8843963"/>
            <a:ext cx="3043238" cy="465137"/>
          </a:xfrm>
          <a:prstGeom prst="rect">
            <a:avLst/>
          </a:prstGeom>
          <a:noFill/>
          <a:ln>
            <a:noFill/>
          </a:ln>
          <a:effectLst/>
          <a:extLst>
            <a:ext uri="{909E8E84-426E-40DD-AFC4-6F175D3DCCD1}"/>
            <a:ext uri="{91240B29-F687-4F45-9708-019B960494DF}"/>
            <a:ext uri="{AF507438-7753-43E0-B8FC-AC1667EBCBE1}"/>
          </a:extLst>
        </p:spPr>
        <p:txBody>
          <a:bodyPr vert="horz" wrap="square" lIns="91577" tIns="45789" rIns="91577" bIns="45789" numCol="1" anchor="b" anchorCtr="0" compatLnSpc="1">
            <a:prstTxWarp prst="textNoShape">
              <a:avLst/>
            </a:prstTxWarp>
          </a:bodyPr>
          <a:lstStyle>
            <a:lvl1pPr>
              <a:defRPr sz="1200" dirty="0">
                <a:latin typeface="Times New Roman" pitchFamily="18" charset="0"/>
                <a:cs typeface="+mn-cs"/>
              </a:defRPr>
            </a:lvl1pPr>
          </a:lstStyle>
          <a:p>
            <a:pPr>
              <a:defRPr/>
            </a:pPr>
            <a:endParaRPr lang="en-US"/>
          </a:p>
        </p:txBody>
      </p:sp>
      <p:sp>
        <p:nvSpPr>
          <p:cNvPr id="18437" name="Rectangle 5"/>
          <p:cNvSpPr>
            <a:spLocks noGrp="1" noChangeArrowheads="1"/>
          </p:cNvSpPr>
          <p:nvPr>
            <p:ph type="sldNum" sz="quarter" idx="3"/>
          </p:nvPr>
        </p:nvSpPr>
        <p:spPr bwMode="auto">
          <a:xfrm>
            <a:off x="3979863" y="8843963"/>
            <a:ext cx="3043237" cy="465137"/>
          </a:xfrm>
          <a:prstGeom prst="rect">
            <a:avLst/>
          </a:prstGeom>
          <a:noFill/>
          <a:ln>
            <a:noFill/>
          </a:ln>
          <a:effectLst/>
          <a:extLst>
            <a:ext uri="{909E8E84-426E-40DD-AFC4-6F175D3DCCD1}"/>
            <a:ext uri="{91240B29-F687-4F45-9708-019B960494DF}"/>
            <a:ext uri="{AF507438-7753-43E0-B8FC-AC1667EBCBE1}"/>
          </a:extLst>
        </p:spPr>
        <p:txBody>
          <a:bodyPr vert="horz" wrap="square" lIns="91577" tIns="45789" rIns="91577" bIns="45789" numCol="1" anchor="b" anchorCtr="0" compatLnSpc="1">
            <a:prstTxWarp prst="textNoShape">
              <a:avLst/>
            </a:prstTxWarp>
          </a:bodyPr>
          <a:lstStyle>
            <a:lvl1pPr algn="r">
              <a:defRPr sz="1200">
                <a:latin typeface="Times New Roman" pitchFamily="18" charset="0"/>
                <a:cs typeface="+mn-cs"/>
              </a:defRPr>
            </a:lvl1pPr>
          </a:lstStyle>
          <a:p>
            <a:pPr>
              <a:defRPr/>
            </a:pPr>
            <a:fld id="{8672972C-4B77-464F-8B32-06AF5F693C5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43238" cy="465138"/>
          </a:xfrm>
          <a:prstGeom prst="rect">
            <a:avLst/>
          </a:prstGeom>
          <a:noFill/>
          <a:ln>
            <a:noFill/>
          </a:ln>
          <a:effectLst/>
          <a:extLst>
            <a:ext uri="{909E8E84-426E-40DD-AFC4-6F175D3DCCD1}"/>
            <a:ext uri="{91240B29-F687-4F45-9708-019B960494DF}"/>
            <a:ext uri="{AF507438-7753-43E0-B8FC-AC1667EBCBE1}"/>
          </a:extLst>
        </p:spPr>
        <p:txBody>
          <a:bodyPr vert="horz" wrap="square" lIns="91577" tIns="45789" rIns="91577" bIns="45789" numCol="1" anchor="t" anchorCtr="0" compatLnSpc="1">
            <a:prstTxWarp prst="textNoShape">
              <a:avLst/>
            </a:prstTxWarp>
          </a:bodyPr>
          <a:lstStyle>
            <a:lvl1pPr>
              <a:defRPr sz="1200" dirty="0">
                <a:latin typeface="Times New Roman" pitchFamily="18" charset="0"/>
                <a:cs typeface="+mn-cs"/>
              </a:defRPr>
            </a:lvl1pPr>
          </a:lstStyle>
          <a:p>
            <a:pPr>
              <a:defRPr/>
            </a:pPr>
            <a:endParaRPr lang="en-US"/>
          </a:p>
        </p:txBody>
      </p:sp>
      <p:sp>
        <p:nvSpPr>
          <p:cNvPr id="11267" name="Rectangle 3"/>
          <p:cNvSpPr>
            <a:spLocks noGrp="1" noChangeArrowheads="1"/>
          </p:cNvSpPr>
          <p:nvPr>
            <p:ph type="dt" idx="1"/>
          </p:nvPr>
        </p:nvSpPr>
        <p:spPr bwMode="auto">
          <a:xfrm>
            <a:off x="3979863" y="0"/>
            <a:ext cx="3043237" cy="465138"/>
          </a:xfrm>
          <a:prstGeom prst="rect">
            <a:avLst/>
          </a:prstGeom>
          <a:noFill/>
          <a:ln>
            <a:noFill/>
          </a:ln>
          <a:effectLst/>
          <a:extLst>
            <a:ext uri="{909E8E84-426E-40DD-AFC4-6F175D3DCCD1}"/>
            <a:ext uri="{91240B29-F687-4F45-9708-019B960494DF}"/>
            <a:ext uri="{AF507438-7753-43E0-B8FC-AC1667EBCBE1}"/>
          </a:extLst>
        </p:spPr>
        <p:txBody>
          <a:bodyPr vert="horz" wrap="square" lIns="91577" tIns="45789" rIns="91577" bIns="45789" numCol="1" anchor="t" anchorCtr="0" compatLnSpc="1">
            <a:prstTxWarp prst="textNoShape">
              <a:avLst/>
            </a:prstTxWarp>
          </a:bodyPr>
          <a:lstStyle>
            <a:lvl1pPr algn="r">
              <a:defRPr sz="1200" dirty="0">
                <a:latin typeface="Times New Roman" pitchFamily="18" charset="0"/>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6625" y="4422775"/>
            <a:ext cx="5149850" cy="4187825"/>
          </a:xfrm>
          <a:prstGeom prst="rect">
            <a:avLst/>
          </a:prstGeom>
          <a:noFill/>
          <a:ln>
            <a:noFill/>
          </a:ln>
          <a:effectLst/>
          <a:extLst>
            <a:ext uri="{909E8E84-426E-40DD-AFC4-6F175D3DCCD1}"/>
            <a:ext uri="{91240B29-F687-4F45-9708-019B960494DF}"/>
            <a:ext uri="{AF507438-7753-43E0-B8FC-AC1667EBCBE1}"/>
          </a:ex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43963"/>
            <a:ext cx="3043238" cy="465137"/>
          </a:xfrm>
          <a:prstGeom prst="rect">
            <a:avLst/>
          </a:prstGeom>
          <a:noFill/>
          <a:ln>
            <a:noFill/>
          </a:ln>
          <a:effectLst/>
          <a:extLst>
            <a:ext uri="{909E8E84-426E-40DD-AFC4-6F175D3DCCD1}"/>
            <a:ext uri="{91240B29-F687-4F45-9708-019B960494DF}"/>
            <a:ext uri="{AF507438-7753-43E0-B8FC-AC1667EBCBE1}"/>
          </a:extLst>
        </p:spPr>
        <p:txBody>
          <a:bodyPr vert="horz" wrap="square" lIns="91577" tIns="45789" rIns="91577" bIns="45789" numCol="1" anchor="b" anchorCtr="0" compatLnSpc="1">
            <a:prstTxWarp prst="textNoShape">
              <a:avLst/>
            </a:prstTxWarp>
          </a:bodyPr>
          <a:lstStyle>
            <a:lvl1pPr>
              <a:defRPr sz="1200" dirty="0">
                <a:latin typeface="Times New Roman" pitchFamily="18" charset="0"/>
                <a:cs typeface="+mn-cs"/>
              </a:defRPr>
            </a:lvl1pPr>
          </a:lstStyle>
          <a:p>
            <a:pPr>
              <a:defRPr/>
            </a:pPr>
            <a:endParaRPr lang="en-US"/>
          </a:p>
        </p:txBody>
      </p:sp>
      <p:sp>
        <p:nvSpPr>
          <p:cNvPr id="11271" name="Rectangle 7"/>
          <p:cNvSpPr>
            <a:spLocks noGrp="1" noChangeArrowheads="1"/>
          </p:cNvSpPr>
          <p:nvPr>
            <p:ph type="sldNum" sz="quarter" idx="5"/>
          </p:nvPr>
        </p:nvSpPr>
        <p:spPr bwMode="auto">
          <a:xfrm>
            <a:off x="3979863" y="8843963"/>
            <a:ext cx="3043237" cy="465137"/>
          </a:xfrm>
          <a:prstGeom prst="rect">
            <a:avLst/>
          </a:prstGeom>
          <a:noFill/>
          <a:ln>
            <a:noFill/>
          </a:ln>
          <a:effectLst/>
          <a:extLst>
            <a:ext uri="{909E8E84-426E-40DD-AFC4-6F175D3DCCD1}"/>
            <a:ext uri="{91240B29-F687-4F45-9708-019B960494DF}"/>
            <a:ext uri="{AF507438-7753-43E0-B8FC-AC1667EBCBE1}"/>
          </a:extLst>
        </p:spPr>
        <p:txBody>
          <a:bodyPr vert="horz" wrap="square" lIns="91577" tIns="45789" rIns="91577" bIns="45789" numCol="1" anchor="b" anchorCtr="0" compatLnSpc="1">
            <a:prstTxWarp prst="textNoShape">
              <a:avLst/>
            </a:prstTxWarp>
          </a:bodyPr>
          <a:lstStyle>
            <a:lvl1pPr algn="r">
              <a:defRPr sz="1200">
                <a:latin typeface="Times New Roman" pitchFamily="18" charset="0"/>
                <a:cs typeface="+mn-cs"/>
              </a:defRPr>
            </a:lvl1pPr>
          </a:lstStyle>
          <a:p>
            <a:pPr>
              <a:defRPr/>
            </a:pPr>
            <a:fld id="{AE10E659-C258-4A91-B67C-B7188CEE89A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6955435E-F6C3-4208-A213-529F1928738E}" type="slidenum">
              <a:rPr lang="en-US" smtClean="0">
                <a:cs typeface="Arial" charset="0"/>
              </a:rPr>
              <a:pPr/>
              <a:t>1</a:t>
            </a:fld>
            <a:endParaRPr lang="en-US"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lnSpc>
                <a:spcPct val="90000"/>
              </a:lnSpc>
            </a:pPr>
            <a:r>
              <a:rPr lang="en-US" sz="1600" smtClean="0"/>
              <a:t>This is a graphical view of our project ECRs broken down by employer normal cost, the annual cost of new benefits earned, healthcare, small yellow line and the unfunded liability.     </a:t>
            </a:r>
          </a:p>
          <a:p>
            <a:pPr eaLnBrk="1" hangingPunct="1">
              <a:lnSpc>
                <a:spcPct val="90000"/>
              </a:lnSpc>
            </a:pPr>
            <a:endParaRPr lang="en-US" sz="1600" smtClean="0"/>
          </a:p>
          <a:p>
            <a:pPr eaLnBrk="1" hangingPunct="1">
              <a:lnSpc>
                <a:spcPct val="90000"/>
              </a:lnSpc>
            </a:pPr>
            <a:r>
              <a:rPr lang="en-US" sz="1600" smtClean="0"/>
              <a:t>Normal cost is in blue and as you can see it declines over time as the impact of Act 120 kicks in FY 2013/2014 and decreases the employer cost each year.  </a:t>
            </a:r>
          </a:p>
          <a:p>
            <a:pPr eaLnBrk="1" hangingPunct="1">
              <a:lnSpc>
                <a:spcPct val="90000"/>
              </a:lnSpc>
            </a:pPr>
            <a:endParaRPr lang="en-US" sz="1600" smtClean="0"/>
          </a:p>
          <a:p>
            <a:pPr eaLnBrk="1" hangingPunct="1">
              <a:lnSpc>
                <a:spcPct val="90000"/>
              </a:lnSpc>
            </a:pPr>
            <a:r>
              <a:rPr lang="en-US" sz="1600" smtClean="0"/>
              <a:t>The big elephant in the room is the unfunded liability in red.  Act 120 provided a more gradual increase in ECRs but the bottom line is that rates will need to go up to adequately fund the pension system.</a:t>
            </a:r>
          </a:p>
          <a:p>
            <a:pPr eaLnBrk="1" hangingPunct="1">
              <a:lnSpc>
                <a:spcPct val="90000"/>
              </a:lnSpc>
            </a:pPr>
            <a:endParaRPr lang="en-US" sz="1600" smtClean="0"/>
          </a:p>
          <a:p>
            <a:pPr eaLnBrk="1" hangingPunct="1">
              <a:lnSpc>
                <a:spcPct val="90000"/>
              </a:lnSpc>
            </a:pPr>
            <a:r>
              <a:rPr lang="en-US" sz="1600" smtClean="0"/>
              <a:t>See next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p:spPr>
        <p:txBody>
          <a:bodyPr/>
          <a:lstStyle/>
          <a:p>
            <a:pPr eaLnBrk="1" hangingPunct="1"/>
            <a:endParaRPr lang="en-US" b="1"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p:spPr>
        <p:txBody>
          <a:bodyPr/>
          <a:lstStyle/>
          <a:p>
            <a:endParaRPr lang="en-US" smtClean="0"/>
          </a:p>
        </p:txBody>
      </p:sp>
      <p:sp>
        <p:nvSpPr>
          <p:cNvPr id="25603" name="Slide Number Placeholder 3"/>
          <p:cNvSpPr>
            <a:spLocks noGrp="1"/>
          </p:cNvSpPr>
          <p:nvPr>
            <p:ph type="sldNum" sz="quarter" idx="5"/>
          </p:nvPr>
        </p:nvSpPr>
        <p:spPr>
          <a:noFill/>
          <a:ln>
            <a:miter lim="800000"/>
            <a:headEnd/>
            <a:tailEnd/>
          </a:ln>
        </p:spPr>
        <p:txBody>
          <a:bodyPr/>
          <a:lstStyle/>
          <a:p>
            <a:fld id="{9208FFCD-ECA2-4F45-B2DD-A9A98D3E2059}" type="slidenum">
              <a:rPr lang="en-US" smtClean="0">
                <a:cs typeface="Arial" charset="0"/>
              </a:rPr>
              <a:pPr/>
              <a:t>7</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CA16C7D9-4635-4AE5-A630-170F0A10BC5B}"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6EAE75A-1CB6-4DBB-B470-F8034CC17923}"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9BB492B1-3C4D-4283-B32F-EB62350EA576}" type="slidenum">
              <a:rPr lang="en-US" altLang="en-US"/>
              <a:pPr>
                <a:defRPr/>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lang="en-US" sz="4400" b="1" kern="1200" baseline="0" dirty="0">
                <a:ln w="3175">
                  <a:solidFill>
                    <a:schemeClr val="accent2"/>
                  </a:solidFill>
                  <a:prstDash val="solid"/>
                  <a:miter lim="800000"/>
                </a:ln>
                <a:solidFill>
                  <a:schemeClr val="bg1"/>
                </a:solidFill>
                <a:effectLst>
                  <a:outerShdw blurRad="25500" dist="23000" dir="7020000" algn="tl">
                    <a:srgbClr val="000000">
                      <a:alpha val="50000"/>
                    </a:srgb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0" y="6492875"/>
            <a:ext cx="2133600" cy="365125"/>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492875"/>
            <a:ext cx="2895600" cy="365125"/>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7010400" y="6492875"/>
            <a:ext cx="2133600" cy="365125"/>
          </a:xfrm>
        </p:spPr>
        <p:txBody>
          <a:bodyPr/>
          <a:lstStyle>
            <a:lvl1pPr>
              <a:defRPr/>
            </a:lvl1pPr>
          </a:lstStyle>
          <a:p>
            <a:pPr>
              <a:defRPr/>
            </a:pPr>
            <a:fld id="{AD91BF04-5D5D-4A88-8DF9-1EA91F0CBD58}" type="slidenum">
              <a:rPr lang="en-US" altLang="en-US"/>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24384C50-AC16-4A59-9F26-22AB18D4C899}"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D9C89B0-0A53-4DC1-B35F-E7C515032869}"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BCCE7A3A-60F9-4CF5-96F0-8A2322D77C92}"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E787B568-52BD-4281-82CF-7C4FC2EFBC42}"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1025657D-2AC5-4BFC-83A1-31AC548E0068}"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79048884-FF7E-4268-B211-B9FA0942BEEF}"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C56009EA-EC46-44CF-974A-1DE8F959B3FD}"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a:solidFill>
                  <a:schemeClr val="tx1">
                    <a:tint val="75000"/>
                  </a:schemeClr>
                </a:solidFill>
                <a:cs typeface="+mn-cs"/>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cs typeface="+mn-cs"/>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696D7034-7E0A-4A39-B4BE-EF486D7B559B}" type="slidenum">
              <a:rPr lang="en-US" altLang="en-US"/>
              <a:pPr>
                <a:defRPr/>
              </a:pPr>
              <a:t>‹#›</a:t>
            </a:fld>
            <a:endParaRPr lang="en-US" altLang="en-US" dirty="0"/>
          </a:p>
        </p:txBody>
      </p:sp>
      <p:sp>
        <p:nvSpPr>
          <p:cNvPr id="7" name="Round Single Corner Rectangle 6"/>
          <p:cNvSpPr/>
          <p:nvPr/>
        </p:nvSpPr>
        <p:spPr>
          <a:xfrm>
            <a:off x="0" y="0"/>
            <a:ext cx="7620000" cy="1219200"/>
          </a:xfrm>
          <a:prstGeom prst="round1Rect">
            <a:avLst/>
          </a:prstGeom>
          <a:solidFill>
            <a:schemeClr val="tx2">
              <a:lumMod val="75000"/>
            </a:schemeClr>
          </a:solidFill>
          <a:ln w="57150">
            <a:no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19050" y="1003300"/>
            <a:ext cx="7219950" cy="0"/>
          </a:xfrm>
          <a:prstGeom prst="line">
            <a:avLst/>
          </a:prstGeom>
          <a:ln w="76200">
            <a:solidFill>
              <a:srgbClr val="C00000"/>
            </a:solidFill>
          </a:ln>
        </p:spPr>
        <p:style>
          <a:lnRef idx="3">
            <a:schemeClr val="accent2"/>
          </a:lnRef>
          <a:fillRef idx="0">
            <a:schemeClr val="accent2"/>
          </a:fillRef>
          <a:effectRef idx="2">
            <a:schemeClr val="accent2"/>
          </a:effectRef>
          <a:fontRef idx="minor">
            <a:schemeClr val="tx1"/>
          </a:fontRef>
        </p:style>
      </p:cxnSp>
      <p:pic>
        <p:nvPicPr>
          <p:cNvPr id="21514" name="Picture 8" descr="House Seal_B&amp;W_VECTOR.png"/>
          <p:cNvPicPr>
            <a:picLocks noChangeAspect="1"/>
          </p:cNvPicPr>
          <p:nvPr/>
        </p:nvPicPr>
        <p:blipFill>
          <a:blip r:embed="rId13"/>
          <a:srcRect/>
          <a:stretch>
            <a:fillRect/>
          </a:stretch>
        </p:blipFill>
        <p:spPr bwMode="auto">
          <a:xfrm>
            <a:off x="7696200" y="71438"/>
            <a:ext cx="1219200" cy="1147762"/>
          </a:xfrm>
          <a:prstGeom prst="rect">
            <a:avLst/>
          </a:prstGeom>
          <a:noFill/>
          <a:ln w="9525">
            <a:noFill/>
            <a:miter lim="800000"/>
            <a:headEnd/>
            <a:tailEnd/>
          </a:ln>
        </p:spPr>
      </p:pic>
      <p:sp>
        <p:nvSpPr>
          <p:cNvPr id="2" name="Title Placeholder 1"/>
          <p:cNvSpPr>
            <a:spLocks noGrp="1"/>
          </p:cNvSpPr>
          <p:nvPr>
            <p:ph type="title"/>
          </p:nvPr>
        </p:nvSpPr>
        <p:spPr>
          <a:xfrm>
            <a:off x="76200" y="76200"/>
            <a:ext cx="7543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1" r:id="rId3"/>
    <p:sldLayoutId id="2147483840" r:id="rId4"/>
    <p:sldLayoutId id="2147483839" r:id="rId5"/>
    <p:sldLayoutId id="2147483838" r:id="rId6"/>
    <p:sldLayoutId id="2147483837" r:id="rId7"/>
    <p:sldLayoutId id="2147483836" r:id="rId8"/>
    <p:sldLayoutId id="2147483835" r:id="rId9"/>
    <p:sldLayoutId id="2147483834" r:id="rId10"/>
    <p:sldLayoutId id="2147483833" r:id="rId11"/>
  </p:sldLayoutIdLst>
  <p:hf hdr="0" ftr="0" dt="0"/>
  <p:txStyles>
    <p:titleStyle>
      <a:lvl1pPr algn="ctr" rtl="0" fontAlgn="base">
        <a:spcBef>
          <a:spcPct val="0"/>
        </a:spcBef>
        <a:spcAft>
          <a:spcPct val="0"/>
        </a:spcAft>
        <a:defRPr lang="en-US" sz="4400" b="1" kern="1200" dirty="0">
          <a:ln w="3175">
            <a:solidFill>
              <a:schemeClr val="accent2"/>
            </a:solidFill>
            <a:prstDash val="solid"/>
            <a:miter lim="800000"/>
          </a:ln>
          <a:solidFill>
            <a:schemeClr val="bg1"/>
          </a:solidFill>
          <a:effectLst>
            <a:outerShdw blurRad="25500" dist="23000" dir="7020000" algn="tl">
              <a:srgbClr val="000000">
                <a:alpha val="50000"/>
              </a:srgbClr>
            </a:outerShdw>
          </a:effectLst>
          <a:latin typeface="+mj-lt"/>
          <a:ea typeface="+mj-ea"/>
          <a:cs typeface="+mj-cs"/>
        </a:defRPr>
      </a:lvl1pPr>
      <a:lvl2pPr algn="ctr" rtl="0" fontAlgn="base">
        <a:spcBef>
          <a:spcPct val="0"/>
        </a:spcBef>
        <a:spcAft>
          <a:spcPct val="0"/>
        </a:spcAft>
        <a:defRPr sz="4400" b="1">
          <a:solidFill>
            <a:schemeClr val="bg1"/>
          </a:solidFill>
          <a:latin typeface="Calibri" pitchFamily="34" charset="0"/>
        </a:defRPr>
      </a:lvl2pPr>
      <a:lvl3pPr algn="ctr" rtl="0" fontAlgn="base">
        <a:spcBef>
          <a:spcPct val="0"/>
        </a:spcBef>
        <a:spcAft>
          <a:spcPct val="0"/>
        </a:spcAft>
        <a:defRPr sz="4400" b="1">
          <a:solidFill>
            <a:schemeClr val="bg1"/>
          </a:solidFill>
          <a:latin typeface="Calibri" pitchFamily="34" charset="0"/>
        </a:defRPr>
      </a:lvl3pPr>
      <a:lvl4pPr algn="ctr" rtl="0" fontAlgn="base">
        <a:spcBef>
          <a:spcPct val="0"/>
        </a:spcBef>
        <a:spcAft>
          <a:spcPct val="0"/>
        </a:spcAft>
        <a:defRPr sz="4400" b="1">
          <a:solidFill>
            <a:schemeClr val="bg1"/>
          </a:solidFill>
          <a:latin typeface="Calibri" pitchFamily="34" charset="0"/>
        </a:defRPr>
      </a:lvl4pPr>
      <a:lvl5pPr algn="ctr" rtl="0" fontAlgn="base">
        <a:spcBef>
          <a:spcPct val="0"/>
        </a:spcBef>
        <a:spcAft>
          <a:spcPct val="0"/>
        </a:spcAft>
        <a:defRPr sz="4400" b="1">
          <a:solidFill>
            <a:schemeClr val="bg1"/>
          </a:solidFill>
          <a:latin typeface="Calibri" pitchFamily="34" charset="0"/>
        </a:defRPr>
      </a:lvl5pPr>
      <a:lvl6pPr marL="457200" algn="ctr" rtl="0" fontAlgn="base">
        <a:spcBef>
          <a:spcPct val="0"/>
        </a:spcBef>
        <a:spcAft>
          <a:spcPct val="0"/>
        </a:spcAft>
        <a:defRPr sz="4400" b="1">
          <a:solidFill>
            <a:schemeClr val="bg1"/>
          </a:solidFill>
          <a:latin typeface="Calibri" pitchFamily="34" charset="0"/>
        </a:defRPr>
      </a:lvl6pPr>
      <a:lvl7pPr marL="914400" algn="ctr" rtl="0" fontAlgn="base">
        <a:spcBef>
          <a:spcPct val="0"/>
        </a:spcBef>
        <a:spcAft>
          <a:spcPct val="0"/>
        </a:spcAft>
        <a:defRPr sz="4400" b="1">
          <a:solidFill>
            <a:schemeClr val="bg1"/>
          </a:solidFill>
          <a:latin typeface="Calibri" pitchFamily="34" charset="0"/>
        </a:defRPr>
      </a:lvl7pPr>
      <a:lvl8pPr marL="1371600" algn="ctr" rtl="0" fontAlgn="base">
        <a:spcBef>
          <a:spcPct val="0"/>
        </a:spcBef>
        <a:spcAft>
          <a:spcPct val="0"/>
        </a:spcAft>
        <a:defRPr sz="4400" b="1">
          <a:solidFill>
            <a:schemeClr val="bg1"/>
          </a:solidFill>
          <a:latin typeface="Calibri" pitchFamily="34" charset="0"/>
        </a:defRPr>
      </a:lvl8pPr>
      <a:lvl9pPr marL="1828800" algn="ctr" rtl="0" fontAlgn="base">
        <a:spcBef>
          <a:spcPct val="0"/>
        </a:spcBef>
        <a:spcAft>
          <a:spcPct val="0"/>
        </a:spcAft>
        <a:defRPr sz="4400" b="1">
          <a:solidFill>
            <a:schemeClr val="bg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fontAlgn="auto">
              <a:spcAft>
                <a:spcPts val="0"/>
              </a:spcAft>
              <a:defRPr/>
            </a:pPr>
            <a:r>
              <a:rPr smtClean="0"/>
              <a:t>PA State Budget: FY 2011-12</a:t>
            </a:r>
            <a:endParaRPr/>
          </a:p>
        </p:txBody>
      </p:sp>
      <p:sp>
        <p:nvSpPr>
          <p:cNvPr id="15362" name="Content Placeholder 13"/>
          <p:cNvSpPr>
            <a:spLocks noGrp="1"/>
          </p:cNvSpPr>
          <p:nvPr>
            <p:ph idx="1"/>
          </p:nvPr>
        </p:nvSpPr>
        <p:spPr/>
        <p:txBody>
          <a:bodyPr/>
          <a:lstStyle/>
          <a:p>
            <a:endParaRPr lang="en-US" smtClean="0"/>
          </a:p>
        </p:txBody>
      </p:sp>
      <p:sp>
        <p:nvSpPr>
          <p:cNvPr id="5" name="Slide Number Placeholder 3"/>
          <p:cNvSpPr>
            <a:spLocks noGrp="1"/>
          </p:cNvSpPr>
          <p:nvPr>
            <p:ph type="sldNum" sz="quarter" idx="12"/>
          </p:nvPr>
        </p:nvSpPr>
        <p:spPr>
          <a:extLst>
            <a:ext uri="{909E8E84-426E-40DD-AFC4-6F175D3DCCD1}"/>
            <a:ext uri="{91240B29-F687-4F45-9708-019B960494DF}"/>
            <a:ext uri="{AF507438-7753-43E0-B8FC-AC1667EBCBE1}"/>
          </a:extLst>
        </p:spPr>
        <p:txBody>
          <a:bodyPr/>
          <a:lstStyle/>
          <a:p>
            <a:pPr>
              <a:defRPr/>
            </a:pPr>
            <a:fld id="{5EE2B8DB-1A07-474A-AA64-41C0737D09E8}" type="slidenum">
              <a:rPr lang="en-US" altLang="en-US"/>
              <a:pPr>
                <a:defRPr/>
              </a:pPr>
              <a:t>1</a:t>
            </a:fld>
            <a:endParaRPr lang="en-US" altLang="en-US" dirty="0"/>
          </a:p>
        </p:txBody>
      </p:sp>
      <p:pic>
        <p:nvPicPr>
          <p:cNvPr id="15364" name="Picture 4"/>
          <p:cNvPicPr>
            <a:picLocks noChangeAspect="1" noChangeArrowheads="1"/>
          </p:cNvPicPr>
          <p:nvPr/>
        </p:nvPicPr>
        <p:blipFill>
          <a:blip r:embed="rId3"/>
          <a:srcRect/>
          <a:stretch>
            <a:fillRect/>
          </a:stretch>
        </p:blipFill>
        <p:spPr bwMode="auto">
          <a:xfrm>
            <a:off x="76200" y="1219200"/>
            <a:ext cx="86741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fontAlgn="auto">
              <a:spcAft>
                <a:spcPts val="0"/>
              </a:spcAft>
              <a:defRPr/>
            </a:pPr>
            <a:r>
              <a:rPr smtClean="0"/>
              <a:t>Constitutional Constraints</a:t>
            </a:r>
            <a:endParaRPr/>
          </a:p>
        </p:txBody>
      </p:sp>
      <p:sp>
        <p:nvSpPr>
          <p:cNvPr id="4" name="Content Placeholder 3"/>
          <p:cNvSpPr>
            <a:spLocks noGrp="1"/>
          </p:cNvSpPr>
          <p:nvPr>
            <p:ph idx="1"/>
          </p:nvPr>
        </p:nvSpPr>
        <p:spPr>
          <a:xfrm>
            <a:off x="457200" y="1600200"/>
            <a:ext cx="8229600" cy="4876800"/>
          </a:xfrm>
        </p:spPr>
        <p:txBody>
          <a:bodyPr rtlCol="0">
            <a:normAutofit fontScale="55000" lnSpcReduction="20000"/>
          </a:bodyPr>
          <a:lstStyle/>
          <a:p>
            <a:pPr marL="1588" indent="-1588" fontAlgn="auto">
              <a:spcAft>
                <a:spcPts val="0"/>
              </a:spcAft>
              <a:buFont typeface="Arial" pitchFamily="34" charset="0"/>
              <a:buNone/>
              <a:defRPr/>
            </a:pPr>
            <a:r>
              <a:rPr lang="en-US" sz="4800" b="1" dirty="0" smtClean="0"/>
              <a:t>The Constitution of the United States of America– </a:t>
            </a:r>
            <a:br>
              <a:rPr lang="en-US" sz="4800" b="1" dirty="0" smtClean="0"/>
            </a:br>
            <a:r>
              <a:rPr lang="en-US" sz="4800" b="1" u="sng" dirty="0" smtClean="0"/>
              <a:t>Article One, Section Ten</a:t>
            </a:r>
          </a:p>
          <a:p>
            <a:pPr marL="1588" indent="-1588" fontAlgn="auto">
              <a:spcAft>
                <a:spcPts val="0"/>
              </a:spcAft>
              <a:buFont typeface="Arial" pitchFamily="34" charset="0"/>
              <a:buNone/>
              <a:defRPr/>
            </a:pPr>
            <a:r>
              <a:rPr lang="en-US" sz="4400" dirty="0" smtClean="0"/>
              <a:t>“No State shall enter into any Treaty, Alliance or Confederation; grant letters of Marquee and Reprisal; coin Money; emit Bills of Credit; make any Thing but gold and silver Coin a Tender in payment of Debts; pass any Bill of Attainder, ex post facto Law, or Law impairing the Obligation of Contracts, or grant any Title of Nobility.”</a:t>
            </a:r>
          </a:p>
          <a:p>
            <a:pPr marL="1588" indent="-1588" fontAlgn="auto">
              <a:spcAft>
                <a:spcPts val="0"/>
              </a:spcAft>
              <a:buFont typeface="Arial" pitchFamily="34" charset="0"/>
              <a:buNone/>
              <a:defRPr/>
            </a:pPr>
            <a:endParaRPr lang="en-US" sz="4000" dirty="0" smtClean="0"/>
          </a:p>
          <a:p>
            <a:pPr marL="1588" indent="-1588" fontAlgn="auto">
              <a:spcAft>
                <a:spcPts val="0"/>
              </a:spcAft>
              <a:buFont typeface="Arial" pitchFamily="34" charset="0"/>
              <a:buNone/>
              <a:defRPr/>
            </a:pPr>
            <a:r>
              <a:rPr lang="en-US" sz="4800" b="1" dirty="0" smtClean="0"/>
              <a:t>The Constitution of the Commonwealth – </a:t>
            </a:r>
            <a:r>
              <a:rPr lang="en-US" sz="4800" b="1" u="sng" dirty="0" smtClean="0"/>
              <a:t/>
            </a:r>
            <a:br>
              <a:rPr lang="en-US" sz="4800" b="1" u="sng" dirty="0" smtClean="0"/>
            </a:br>
            <a:r>
              <a:rPr lang="en-US" sz="4800" b="1" u="sng" dirty="0" smtClean="0"/>
              <a:t>Article One, Section Seventeen:</a:t>
            </a:r>
          </a:p>
          <a:p>
            <a:pPr marL="1588" indent="-1588" fontAlgn="auto">
              <a:spcAft>
                <a:spcPts val="0"/>
              </a:spcAft>
              <a:buFont typeface="Arial" pitchFamily="34" charset="0"/>
              <a:buNone/>
              <a:defRPr/>
            </a:pPr>
            <a:r>
              <a:rPr lang="en-US" sz="4800" dirty="0" smtClean="0"/>
              <a:t>“No ex post facto law, nor any law impairing the obligation of contracts, or making irrevocable any grant of special privileges or immunities, shall be passed.”</a:t>
            </a:r>
          </a:p>
        </p:txBody>
      </p:sp>
      <p:sp>
        <p:nvSpPr>
          <p:cNvPr id="2" name="Slide Number Placeholder 1"/>
          <p:cNvSpPr>
            <a:spLocks noGrp="1"/>
          </p:cNvSpPr>
          <p:nvPr>
            <p:ph type="sldNum" sz="quarter" idx="12"/>
          </p:nvPr>
        </p:nvSpPr>
        <p:spPr/>
        <p:txBody>
          <a:bodyPr>
            <a:normAutofit/>
          </a:bodyPr>
          <a:lstStyle/>
          <a:p>
            <a:pPr>
              <a:defRPr/>
            </a:pPr>
            <a:fld id="{7D336A78-4E13-449E-B3AD-F5451180A295}" type="slidenum">
              <a:rPr lang="en-US" altLang="en-US"/>
              <a:pPr>
                <a:defRPr/>
              </a:pPr>
              <a:t>10</a:t>
            </a:fld>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fontAlgn="auto">
              <a:spcAft>
                <a:spcPts val="0"/>
              </a:spcAft>
              <a:defRPr/>
            </a:pPr>
            <a:r>
              <a:rPr smtClean="0"/>
              <a:t>PA Case Law: The Ruling</a:t>
            </a:r>
            <a:endParaRPr/>
          </a:p>
        </p:txBody>
      </p:sp>
      <p:sp>
        <p:nvSpPr>
          <p:cNvPr id="4" name="Content Placeholder 3"/>
          <p:cNvSpPr>
            <a:spLocks noGrp="1"/>
          </p:cNvSpPr>
          <p:nvPr>
            <p:ph idx="1"/>
          </p:nvPr>
        </p:nvSpPr>
        <p:spPr>
          <a:xfrm>
            <a:off x="457200" y="1600200"/>
            <a:ext cx="8229600" cy="4953000"/>
          </a:xfrm>
        </p:spPr>
        <p:txBody>
          <a:bodyPr rtlCol="0">
            <a:normAutofit fontScale="92500"/>
          </a:bodyPr>
          <a:lstStyle/>
          <a:p>
            <a:pPr fontAlgn="auto">
              <a:spcAft>
                <a:spcPts val="0"/>
              </a:spcAft>
              <a:buFont typeface="Wingdings" pitchFamily="2" charset="2"/>
              <a:buChar char="§"/>
              <a:defRPr/>
            </a:pPr>
            <a:r>
              <a:rPr lang="en-US" sz="2400" dirty="0" smtClean="0"/>
              <a:t>“And it is the law of this Commonwealth that unilateral modifications in the retirement system, after retirement eligibility requirements have been met, may not be adverse to the member.”</a:t>
            </a:r>
            <a:br>
              <a:rPr lang="en-US" sz="2400" dirty="0" smtClean="0"/>
            </a:br>
            <a:endParaRPr lang="en-US" sz="2400" dirty="0" smtClean="0"/>
          </a:p>
          <a:p>
            <a:pPr fontAlgn="auto">
              <a:spcAft>
                <a:spcPts val="0"/>
              </a:spcAft>
              <a:buFont typeface="Wingdings" pitchFamily="2" charset="2"/>
              <a:buChar char="§"/>
              <a:defRPr/>
            </a:pPr>
            <a:r>
              <a:rPr lang="en-US" sz="2400" dirty="0" smtClean="0"/>
              <a:t>“It is clear that section 7 must fall under either standard advanced in </a:t>
            </a:r>
            <a:r>
              <a:rPr lang="en-US" sz="2400" i="1" dirty="0" smtClean="0"/>
              <a:t>Catania.  </a:t>
            </a:r>
            <a:r>
              <a:rPr lang="en-US" sz="2400" dirty="0" smtClean="0"/>
              <a:t>The record simply does not support the Commonwealth’s contention that section 7 enhances the soundness of the Fund by definition.  The Stipulations of the parties establishes that section 7 merely shifts some of the financial burden of contributions from the employer to the employees.  Moreover, Act 31 contains no offsetting advantages to the members of the System.  Thus, under the view expressed in the Opinion in Support of Denial of Summary Judgment filed in </a:t>
            </a:r>
            <a:r>
              <a:rPr lang="en-US" sz="2400" i="1" dirty="0" smtClean="0"/>
              <a:t>Catania, </a:t>
            </a:r>
            <a:r>
              <a:rPr lang="en-US" sz="2400" dirty="0" smtClean="0"/>
              <a:t>section 7 is an unconstitutional impairment of contract.”</a:t>
            </a:r>
            <a:endParaRPr lang="en-US" sz="2400" dirty="0"/>
          </a:p>
        </p:txBody>
      </p:sp>
      <p:sp>
        <p:nvSpPr>
          <p:cNvPr id="2" name="Slide Number Placeholder 1"/>
          <p:cNvSpPr>
            <a:spLocks noGrp="1"/>
          </p:cNvSpPr>
          <p:nvPr>
            <p:ph type="sldNum" sz="quarter" idx="12"/>
          </p:nvPr>
        </p:nvSpPr>
        <p:spPr/>
        <p:txBody>
          <a:bodyPr>
            <a:normAutofit/>
          </a:bodyPr>
          <a:lstStyle/>
          <a:p>
            <a:pPr>
              <a:defRPr/>
            </a:pPr>
            <a:fld id="{EAD5300E-863A-4375-A10C-CAD90A84DB53}" type="slidenum">
              <a:rPr lang="en-US" altLang="en-US"/>
              <a:pPr>
                <a:defRPr/>
              </a:pPr>
              <a:t>11</a:t>
            </a:fld>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PA State Budget: FY 2011-12</a:t>
            </a:r>
            <a:endParaRPr/>
          </a:p>
        </p:txBody>
      </p:sp>
      <p:sp>
        <p:nvSpPr>
          <p:cNvPr id="30722" name="Content Placeholder 2"/>
          <p:cNvSpPr>
            <a:spLocks noGrp="1"/>
          </p:cNvSpPr>
          <p:nvPr>
            <p:ph idx="1"/>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A1907340-2857-4695-9097-5C6105D40253}" type="slidenum">
              <a:rPr lang="en-US" altLang="en-US"/>
              <a:pPr>
                <a:defRPr/>
              </a:pPr>
              <a:t>12</a:t>
            </a:fld>
            <a:endParaRPr lang="en-US" altLang="en-US" dirty="0"/>
          </a:p>
        </p:txBody>
      </p:sp>
      <p:pic>
        <p:nvPicPr>
          <p:cNvPr id="30724" name="Picture 4" descr="dollar backgrounds2.jpg"/>
          <p:cNvPicPr>
            <a:picLocks noChangeAspect="1"/>
          </p:cNvPicPr>
          <p:nvPr/>
        </p:nvPicPr>
        <p:blipFill>
          <a:blip r:embed="rId2"/>
          <a:srcRect/>
          <a:stretch>
            <a:fillRect/>
          </a:stretch>
        </p:blipFill>
        <p:spPr bwMode="auto">
          <a:xfrm>
            <a:off x="0" y="1295400"/>
            <a:ext cx="9144000" cy="5105400"/>
          </a:xfrm>
          <a:prstGeom prst="rect">
            <a:avLst/>
          </a:prstGeom>
          <a:noFill/>
          <a:ln w="9525">
            <a:noFill/>
            <a:miter lim="800000"/>
            <a:headEnd/>
            <a:tailEnd/>
          </a:ln>
        </p:spPr>
      </p:pic>
      <p:sp>
        <p:nvSpPr>
          <p:cNvPr id="30725" name="TextBox 5"/>
          <p:cNvSpPr txBox="1">
            <a:spLocks noChangeArrowheads="1"/>
          </p:cNvSpPr>
          <p:nvPr/>
        </p:nvSpPr>
        <p:spPr bwMode="auto">
          <a:xfrm>
            <a:off x="76200" y="1295400"/>
            <a:ext cx="8763000" cy="584200"/>
          </a:xfrm>
          <a:prstGeom prst="rect">
            <a:avLst/>
          </a:prstGeom>
          <a:noFill/>
          <a:ln w="9525">
            <a:noFill/>
            <a:miter lim="800000"/>
            <a:headEnd/>
            <a:tailEnd/>
          </a:ln>
        </p:spPr>
        <p:txBody>
          <a:bodyPr>
            <a:spAutoFit/>
          </a:bodyPr>
          <a:lstStyle/>
          <a:p>
            <a:r>
              <a:rPr lang="en-US" sz="3200" b="1" i="1">
                <a:solidFill>
                  <a:srgbClr val="C00000"/>
                </a:solidFill>
              </a:rPr>
              <a:t>General Fund Spending: $27.15 Billion</a:t>
            </a:r>
          </a:p>
        </p:txBody>
      </p:sp>
      <p:cxnSp>
        <p:nvCxnSpPr>
          <p:cNvPr id="7" name="Straight Connector 6"/>
          <p:cNvCxnSpPr/>
          <p:nvPr/>
        </p:nvCxnSpPr>
        <p:spPr>
          <a:xfrm>
            <a:off x="0" y="1828800"/>
            <a:ext cx="67056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477000"/>
            <a:ext cx="9144000" cy="0"/>
          </a:xfrm>
          <a:prstGeom prst="line">
            <a:avLst/>
          </a:prstGeom>
          <a:ln w="76200">
            <a:solidFill>
              <a:srgbClr val="C00000"/>
            </a:solidFill>
          </a:ln>
        </p:spPr>
        <p:style>
          <a:lnRef idx="3">
            <a:schemeClr val="accent2"/>
          </a:lnRef>
          <a:fillRef idx="0">
            <a:schemeClr val="accent2"/>
          </a:fillRef>
          <a:effectRef idx="2">
            <a:schemeClr val="accent2"/>
          </a:effectRef>
          <a:fontRef idx="minor">
            <a:schemeClr val="tx1"/>
          </a:fontRef>
        </p:style>
      </p:cxnSp>
      <p:graphicFrame>
        <p:nvGraphicFramePr>
          <p:cNvPr id="9" name="Chart 8"/>
          <p:cNvGraphicFramePr>
            <a:graphicFrameLocks noGrp="1"/>
          </p:cNvGraphicFramePr>
          <p:nvPr/>
        </p:nvGraphicFramePr>
        <p:xfrm>
          <a:off x="0" y="18288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81000" y="6488668"/>
            <a:ext cx="8458200" cy="369332"/>
          </a:xfrm>
          <a:prstGeom prst="rect">
            <a:avLst/>
          </a:prstGeom>
          <a:noFill/>
        </p:spPr>
        <p:txBody>
          <a:bodyPr>
            <a:spAutoFit/>
          </a:bodyPr>
          <a:lstStyle/>
          <a:p>
            <a:pPr algn="ctr">
              <a:defRPr/>
            </a:pPr>
            <a:r>
              <a:rPr lang="en-US" b="1" dirty="0">
                <a:ln w="10541" cmpd="sng">
                  <a:noFill/>
                  <a:prstDash val="solid"/>
                </a:ln>
                <a:solidFill>
                  <a:schemeClr val="tx2">
                    <a:lumMod val="75000"/>
                  </a:schemeClr>
                </a:solidFill>
                <a:latin typeface="Garamond" pitchFamily="18" charset="0"/>
                <a:cs typeface="+mn-cs"/>
              </a:rPr>
              <a:t>www.</a:t>
            </a:r>
            <a:r>
              <a:rPr lang="en-US" b="1" dirty="0">
                <a:ln w="10541" cmpd="sng">
                  <a:solidFill>
                    <a:schemeClr val="tx2">
                      <a:lumMod val="75000"/>
                    </a:schemeClr>
                  </a:solidFill>
                  <a:prstDash val="solid"/>
                </a:ln>
                <a:solidFill>
                  <a:schemeClr val="tx2">
                    <a:lumMod val="75000"/>
                  </a:schemeClr>
                </a:solidFill>
                <a:latin typeface="Garamond" pitchFamily="18" charset="0"/>
                <a:cs typeface="+mn-cs"/>
              </a:rPr>
              <a:t>PABUDGET</a:t>
            </a:r>
            <a:r>
              <a:rPr lang="en-US" b="1" dirty="0">
                <a:ln w="10541" cmpd="sng">
                  <a:noFill/>
                  <a:prstDash val="solid"/>
                </a:ln>
                <a:solidFill>
                  <a:schemeClr val="tx2">
                    <a:lumMod val="75000"/>
                  </a:schemeClr>
                </a:solidFill>
                <a:latin typeface="Garamond" pitchFamily="18" charset="0"/>
                <a:cs typeface="+mn-cs"/>
              </a:rPr>
              <a:t>.com</a:t>
            </a:r>
            <a:endParaRPr lang="en-US" b="1" dirty="0">
              <a:ln w="10541" cmpd="sng">
                <a:noFill/>
                <a:prstDash val="solid"/>
              </a:ln>
              <a:solidFill>
                <a:schemeClr val="tx2">
                  <a:lumMod val="75000"/>
                </a:schemeClr>
              </a:solidFill>
              <a:latin typeface="Garamond" pitchFamily="18"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Public School Overview</a:t>
            </a:r>
            <a:endParaRPr/>
          </a:p>
        </p:txBody>
      </p:sp>
      <p:graphicFrame>
        <p:nvGraphicFramePr>
          <p:cNvPr id="31746" name="Content Placeholder 5"/>
          <p:cNvGraphicFramePr>
            <a:graphicFrameLocks noGrp="1"/>
          </p:cNvGraphicFramePr>
          <p:nvPr>
            <p:ph sz="half" idx="1"/>
          </p:nvPr>
        </p:nvGraphicFramePr>
        <p:xfrm>
          <a:off x="406400" y="1701800"/>
          <a:ext cx="4140200" cy="4475163"/>
        </p:xfrm>
        <a:graphic>
          <a:graphicData uri="http://schemas.openxmlformats.org/presentationml/2006/ole">
            <p:oleObj spid="_x0000_s31746" r:id="rId3" imgW="4139543" imgH="4474852" progId="Excel.Chart.8">
              <p:embed/>
            </p:oleObj>
          </a:graphicData>
        </a:graphic>
      </p:graphicFrame>
      <p:graphicFrame>
        <p:nvGraphicFramePr>
          <p:cNvPr id="31747" name="Content Placeholder 6"/>
          <p:cNvGraphicFramePr>
            <a:graphicFrameLocks noGrp="1"/>
          </p:cNvGraphicFramePr>
          <p:nvPr>
            <p:ph sz="half" idx="2"/>
          </p:nvPr>
        </p:nvGraphicFramePr>
        <p:xfrm>
          <a:off x="4597400" y="1701800"/>
          <a:ext cx="4140200" cy="4673600"/>
        </p:xfrm>
        <a:graphic>
          <a:graphicData uri="http://schemas.openxmlformats.org/presentationml/2006/ole">
            <p:oleObj spid="_x0000_s31747" r:id="rId4" imgW="4139543" imgH="4676037" progId="Excel.Chart.8">
              <p:embed/>
            </p:oleObj>
          </a:graphicData>
        </a:graphic>
      </p:graphicFrame>
      <p:sp>
        <p:nvSpPr>
          <p:cNvPr id="5" name="Slide Number Placeholder 4"/>
          <p:cNvSpPr>
            <a:spLocks noGrp="1"/>
          </p:cNvSpPr>
          <p:nvPr>
            <p:ph type="sldNum" sz="quarter" idx="12"/>
          </p:nvPr>
        </p:nvSpPr>
        <p:spPr/>
        <p:txBody>
          <a:bodyPr/>
          <a:lstStyle/>
          <a:p>
            <a:pPr>
              <a:defRPr/>
            </a:pPr>
            <a:fld id="{4AC5EDB4-7448-451C-B0D4-4783574B909E}" type="slidenum">
              <a:rPr lang="en-US" altLang="en-US"/>
              <a:pPr>
                <a:defRPr/>
              </a:pPr>
              <a:t>13</a:t>
            </a:fld>
            <a:endParaRPr lang="en-US" altLang="en-US" dirty="0"/>
          </a:p>
        </p:txBody>
      </p:sp>
      <p:sp>
        <p:nvSpPr>
          <p:cNvPr id="11" name="TextBox 10"/>
          <p:cNvSpPr txBox="1"/>
          <p:nvPr/>
        </p:nvSpPr>
        <p:spPr>
          <a:xfrm>
            <a:off x="5334000" y="4191000"/>
            <a:ext cx="167640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000" b="1" dirty="0"/>
              <a:t>Revenue: $13.5B</a:t>
            </a:r>
            <a:endParaRPr lang="en-US" sz="2000" b="1" dirty="0"/>
          </a:p>
        </p:txBody>
      </p:sp>
      <p:sp>
        <p:nvSpPr>
          <p:cNvPr id="12" name="TextBox 11"/>
          <p:cNvSpPr txBox="1"/>
          <p:nvPr/>
        </p:nvSpPr>
        <p:spPr>
          <a:xfrm>
            <a:off x="1295400" y="4191000"/>
            <a:ext cx="152400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000" b="1" dirty="0"/>
              <a:t>Revenue: $13.5B</a:t>
            </a:r>
            <a:endParaRPr lang="en-US" sz="2000" b="1" dirty="0"/>
          </a:p>
        </p:txBody>
      </p:sp>
      <p:sp>
        <p:nvSpPr>
          <p:cNvPr id="14" name="TextBox 13"/>
          <p:cNvSpPr txBox="1"/>
          <p:nvPr/>
        </p:nvSpPr>
        <p:spPr>
          <a:xfrm>
            <a:off x="2819400" y="2971800"/>
            <a:ext cx="129540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000" b="1" dirty="0"/>
              <a:t>Revenue: $26B</a:t>
            </a:r>
            <a:endParaRPr lang="en-US" sz="2000" b="1" dirty="0"/>
          </a:p>
        </p:txBody>
      </p:sp>
      <p:sp>
        <p:nvSpPr>
          <p:cNvPr id="15" name="TextBox 14"/>
          <p:cNvSpPr txBox="1"/>
          <p:nvPr/>
        </p:nvSpPr>
        <p:spPr>
          <a:xfrm>
            <a:off x="7086600" y="3124200"/>
            <a:ext cx="152400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000" b="1" dirty="0"/>
              <a:t>Revenue: $26B</a:t>
            </a:r>
            <a:endParaRPr lang="en-US" sz="2000" b="1" dirty="0"/>
          </a:p>
        </p:txBody>
      </p:sp>
      <p:sp>
        <p:nvSpPr>
          <p:cNvPr id="31761" name="TextBox 16"/>
          <p:cNvSpPr txBox="1">
            <a:spLocks noChangeArrowheads="1"/>
          </p:cNvSpPr>
          <p:nvPr/>
        </p:nvSpPr>
        <p:spPr bwMode="auto">
          <a:xfrm>
            <a:off x="76200" y="1295400"/>
            <a:ext cx="8763000" cy="584200"/>
          </a:xfrm>
          <a:prstGeom prst="rect">
            <a:avLst/>
          </a:prstGeom>
          <a:noFill/>
          <a:ln w="9525">
            <a:noFill/>
            <a:miter lim="800000"/>
            <a:headEnd/>
            <a:tailEnd/>
          </a:ln>
        </p:spPr>
        <p:txBody>
          <a:bodyPr>
            <a:spAutoFit/>
          </a:bodyPr>
          <a:lstStyle/>
          <a:p>
            <a:r>
              <a:rPr lang="en-US" sz="3200" b="1" i="1">
                <a:solidFill>
                  <a:srgbClr val="C00000"/>
                </a:solidFill>
              </a:rPr>
              <a:t>Revenue, Enrollment, Employees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fontScale="90000"/>
          </a:bodyPr>
          <a:lstStyle/>
          <a:p>
            <a:pPr fontAlgn="auto">
              <a:spcAft>
                <a:spcPts val="0"/>
              </a:spcAft>
              <a:defRPr/>
            </a:pPr>
            <a:r>
              <a:rPr smtClean="0"/>
              <a:t>States Rank, Burden on Businesses</a:t>
            </a:r>
          </a:p>
        </p:txBody>
      </p:sp>
      <p:sp>
        <p:nvSpPr>
          <p:cNvPr id="2" name="Slide Number Placeholder 1"/>
          <p:cNvSpPr>
            <a:spLocks noGrp="1"/>
          </p:cNvSpPr>
          <p:nvPr>
            <p:ph type="sldNum" sz="quarter" idx="12"/>
          </p:nvPr>
        </p:nvSpPr>
        <p:spPr/>
        <p:txBody>
          <a:bodyPr>
            <a:normAutofit/>
          </a:bodyPr>
          <a:lstStyle/>
          <a:p>
            <a:pPr>
              <a:defRPr/>
            </a:pPr>
            <a:fld id="{33F96266-56B4-4CF3-AE68-52930E0BAEDC}" type="slidenum">
              <a:rPr lang="en-US" altLang="en-US"/>
              <a:pPr>
                <a:defRPr/>
              </a:pPr>
              <a:t>14</a:t>
            </a:fld>
            <a:endParaRPr lang="en-US" altLang="en-US" dirty="0"/>
          </a:p>
        </p:txBody>
      </p:sp>
      <p:sp>
        <p:nvSpPr>
          <p:cNvPr id="11" name="Content Placeholder 3"/>
          <p:cNvSpPr txBox="1">
            <a:spLocks/>
          </p:cNvSpPr>
          <p:nvPr/>
        </p:nvSpPr>
        <p:spPr>
          <a:xfrm>
            <a:off x="381000" y="2057400"/>
            <a:ext cx="3657600" cy="4065588"/>
          </a:xfrm>
          <a:prstGeom prst="rect">
            <a:avLst/>
          </a:prstGeom>
        </p:spPr>
        <p:txBody>
          <a:bodyPr>
            <a:normAutofit lnSpcReduction="10000"/>
          </a:bodyPr>
          <a:lstStyle/>
          <a:p>
            <a:pPr marL="457200" indent="-457200" fontAlgn="auto">
              <a:spcBef>
                <a:spcPct val="20000"/>
              </a:spcBef>
              <a:spcAft>
                <a:spcPts val="0"/>
              </a:spcAft>
              <a:buFont typeface="+mj-lt"/>
              <a:buAutoNum type="arabicPeriod" startAt="41"/>
              <a:defRPr/>
            </a:pPr>
            <a:r>
              <a:rPr lang="en-US" sz="2400" dirty="0">
                <a:latin typeface="+mn-lt"/>
                <a:cs typeface="+mn-cs"/>
              </a:rPr>
              <a:t>New Jersey</a:t>
            </a:r>
          </a:p>
          <a:p>
            <a:pPr marL="457200" indent="-457200" fontAlgn="auto">
              <a:spcBef>
                <a:spcPct val="20000"/>
              </a:spcBef>
              <a:spcAft>
                <a:spcPts val="0"/>
              </a:spcAft>
              <a:buFont typeface="+mj-lt"/>
              <a:buAutoNum type="arabicPeriod" startAt="41"/>
              <a:defRPr/>
            </a:pPr>
            <a:r>
              <a:rPr lang="en-US" sz="2400" dirty="0">
                <a:latin typeface="+mn-lt"/>
                <a:cs typeface="+mn-cs"/>
              </a:rPr>
              <a:t>New York</a:t>
            </a:r>
          </a:p>
          <a:p>
            <a:pPr marL="457200" indent="-457200" fontAlgn="auto">
              <a:spcBef>
                <a:spcPct val="20000"/>
              </a:spcBef>
              <a:spcAft>
                <a:spcPts val="0"/>
              </a:spcAft>
              <a:buFont typeface="+mj-lt"/>
              <a:buAutoNum type="arabicPeriod" startAt="41"/>
              <a:defRPr/>
            </a:pPr>
            <a:r>
              <a:rPr lang="en-US" sz="2400" dirty="0">
                <a:latin typeface="+mn-lt"/>
                <a:cs typeface="+mn-cs"/>
              </a:rPr>
              <a:t>Indiana</a:t>
            </a:r>
          </a:p>
          <a:p>
            <a:pPr marL="457200" indent="-457200" fontAlgn="auto">
              <a:spcBef>
                <a:spcPct val="20000"/>
              </a:spcBef>
              <a:spcAft>
                <a:spcPts val="0"/>
              </a:spcAft>
              <a:buFont typeface="+mj-lt"/>
              <a:buAutoNum type="arabicPeriod" startAt="41"/>
              <a:defRPr/>
            </a:pPr>
            <a:r>
              <a:rPr lang="en-US" sz="2400" dirty="0">
                <a:latin typeface="+mn-lt"/>
                <a:cs typeface="+mn-cs"/>
              </a:rPr>
              <a:t>Massachusetts</a:t>
            </a:r>
          </a:p>
          <a:p>
            <a:pPr marL="457200" indent="-457200" fontAlgn="auto">
              <a:spcBef>
                <a:spcPct val="20000"/>
              </a:spcBef>
              <a:spcAft>
                <a:spcPts val="0"/>
              </a:spcAft>
              <a:buFont typeface="+mj-lt"/>
              <a:buAutoNum type="arabicPeriod" startAt="41"/>
              <a:defRPr/>
            </a:pPr>
            <a:r>
              <a:rPr lang="en-US" sz="2400" dirty="0">
                <a:latin typeface="+mn-lt"/>
                <a:cs typeface="+mn-cs"/>
              </a:rPr>
              <a:t>Illinois</a:t>
            </a:r>
          </a:p>
          <a:p>
            <a:pPr marL="457200" indent="-457200" fontAlgn="auto">
              <a:spcBef>
                <a:spcPct val="20000"/>
              </a:spcBef>
              <a:spcAft>
                <a:spcPts val="0"/>
              </a:spcAft>
              <a:buFont typeface="+mj-lt"/>
              <a:buAutoNum type="arabicPeriod" startAt="41"/>
              <a:defRPr/>
            </a:pPr>
            <a:r>
              <a:rPr lang="en-US" sz="2400" dirty="0">
                <a:latin typeface="+mn-lt"/>
                <a:cs typeface="+mn-cs"/>
              </a:rPr>
              <a:t>Rhode Island</a:t>
            </a:r>
          </a:p>
          <a:p>
            <a:pPr marL="457200" indent="-457200" fontAlgn="auto">
              <a:spcBef>
                <a:spcPct val="20000"/>
              </a:spcBef>
              <a:spcAft>
                <a:spcPts val="0"/>
              </a:spcAft>
              <a:buFont typeface="+mj-lt"/>
              <a:buAutoNum type="arabicPeriod" startAt="41"/>
              <a:defRPr/>
            </a:pPr>
            <a:r>
              <a:rPr lang="en-US" sz="2400" dirty="0">
                <a:latin typeface="+mn-lt"/>
                <a:cs typeface="+mn-cs"/>
              </a:rPr>
              <a:t>Kansas</a:t>
            </a:r>
          </a:p>
          <a:p>
            <a:pPr marL="457200" indent="-457200" fontAlgn="auto">
              <a:spcBef>
                <a:spcPct val="20000"/>
              </a:spcBef>
              <a:spcAft>
                <a:spcPts val="0"/>
              </a:spcAft>
              <a:buFont typeface="+mj-lt"/>
              <a:buAutoNum type="arabicPeriod" startAt="41"/>
              <a:defRPr/>
            </a:pPr>
            <a:r>
              <a:rPr lang="en-US" sz="2400" dirty="0">
                <a:latin typeface="+mn-lt"/>
                <a:cs typeface="+mn-cs"/>
              </a:rPr>
              <a:t>West Virginia</a:t>
            </a:r>
          </a:p>
          <a:p>
            <a:pPr marL="457200" indent="-457200" fontAlgn="auto">
              <a:spcBef>
                <a:spcPct val="20000"/>
              </a:spcBef>
              <a:spcAft>
                <a:spcPts val="0"/>
              </a:spcAft>
              <a:buFont typeface="+mj-lt"/>
              <a:buAutoNum type="arabicPeriod" startAt="41"/>
              <a:defRPr/>
            </a:pPr>
            <a:r>
              <a:rPr lang="en-US" sz="2400" dirty="0">
                <a:latin typeface="+mn-lt"/>
                <a:cs typeface="+mn-cs"/>
              </a:rPr>
              <a:t>Hawaii</a:t>
            </a:r>
          </a:p>
          <a:p>
            <a:pPr marL="457200" indent="-457200" fontAlgn="auto">
              <a:spcBef>
                <a:spcPct val="20000"/>
              </a:spcBef>
              <a:spcAft>
                <a:spcPts val="0"/>
              </a:spcAft>
              <a:buFont typeface="+mj-lt"/>
              <a:buAutoNum type="arabicPeriod" startAt="41"/>
              <a:defRPr/>
            </a:pPr>
            <a:r>
              <a:rPr lang="en-US" sz="2400" dirty="0">
                <a:latin typeface="+mn-lt"/>
                <a:cs typeface="+mn-cs"/>
              </a:rPr>
              <a:t>Pennsylvania</a:t>
            </a:r>
            <a:endParaRPr lang="en-US" sz="2400" dirty="0">
              <a:latin typeface="+mn-lt"/>
              <a:cs typeface="+mn-cs"/>
            </a:endParaRPr>
          </a:p>
        </p:txBody>
      </p:sp>
      <p:sp>
        <p:nvSpPr>
          <p:cNvPr id="12" name="Content Placeholder 5"/>
          <p:cNvSpPr txBox="1">
            <a:spLocks/>
          </p:cNvSpPr>
          <p:nvPr/>
        </p:nvSpPr>
        <p:spPr>
          <a:xfrm>
            <a:off x="4419600" y="2057400"/>
            <a:ext cx="4117975" cy="40386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sz="2600" dirty="0">
                <a:latin typeface="+mn-lt"/>
                <a:cs typeface="+mn-cs"/>
              </a:rPr>
              <a:t>High tax rates (CNIT, sales, UI, property)</a:t>
            </a:r>
          </a:p>
          <a:p>
            <a:pPr marL="342900" indent="-342900" fontAlgn="auto">
              <a:spcBef>
                <a:spcPct val="20000"/>
              </a:spcBef>
              <a:spcAft>
                <a:spcPts val="0"/>
              </a:spcAft>
              <a:buFont typeface="Arial" pitchFamily="34" charset="0"/>
              <a:buChar char="•"/>
              <a:defRPr/>
            </a:pPr>
            <a:r>
              <a:rPr lang="en-US" sz="2600" dirty="0">
                <a:latin typeface="+mn-lt"/>
                <a:cs typeface="+mn-cs"/>
              </a:rPr>
              <a:t>High sales tax rates on equipment and inventory</a:t>
            </a:r>
          </a:p>
          <a:p>
            <a:pPr marL="342900" indent="-342900" fontAlgn="auto">
              <a:spcBef>
                <a:spcPct val="20000"/>
              </a:spcBef>
              <a:spcAft>
                <a:spcPts val="0"/>
              </a:spcAft>
              <a:buFont typeface="Arial" pitchFamily="34" charset="0"/>
              <a:buChar char="•"/>
              <a:defRPr/>
            </a:pPr>
            <a:r>
              <a:rPr lang="en-US" sz="2600" dirty="0">
                <a:latin typeface="+mn-lt"/>
                <a:cs typeface="+mn-cs"/>
              </a:rPr>
              <a:t>Few or Lack of incentives</a:t>
            </a:r>
          </a:p>
          <a:p>
            <a:pPr marL="342900" indent="-342900" fontAlgn="auto">
              <a:spcBef>
                <a:spcPct val="20000"/>
              </a:spcBef>
              <a:spcAft>
                <a:spcPts val="0"/>
              </a:spcAft>
              <a:buFont typeface="Arial" pitchFamily="34" charset="0"/>
              <a:buChar char="•"/>
              <a:defRPr/>
            </a:pPr>
            <a:r>
              <a:rPr lang="en-US" sz="2600" dirty="0">
                <a:latin typeface="+mn-lt"/>
                <a:cs typeface="+mn-cs"/>
              </a:rPr>
              <a:t>Subject high percentage of income to state CNIT</a:t>
            </a:r>
          </a:p>
          <a:p>
            <a:pPr marL="342900" indent="-342900" fontAlgn="auto">
              <a:spcBef>
                <a:spcPct val="20000"/>
              </a:spcBef>
              <a:spcAft>
                <a:spcPts val="0"/>
              </a:spcAft>
              <a:buFont typeface="Arial" pitchFamily="34" charset="0"/>
              <a:buChar char="•"/>
              <a:defRPr/>
            </a:pPr>
            <a:r>
              <a:rPr lang="en-US" sz="2600" dirty="0">
                <a:latin typeface="+mn-lt"/>
                <a:cs typeface="+mn-cs"/>
              </a:rPr>
              <a:t>State-specific taxes stifle competitiveness</a:t>
            </a:r>
          </a:p>
          <a:p>
            <a:pPr marL="342900" indent="-342900" fontAlgn="auto">
              <a:spcBef>
                <a:spcPct val="20000"/>
              </a:spcBef>
              <a:spcAft>
                <a:spcPts val="0"/>
              </a:spcAft>
              <a:buFont typeface="Arial" pitchFamily="34" charset="0"/>
              <a:buChar char="•"/>
              <a:defRPr/>
            </a:pPr>
            <a:endParaRPr lang="en-US" sz="2600" dirty="0">
              <a:latin typeface="+mn-lt"/>
              <a:cs typeface="+mn-cs"/>
            </a:endParaRPr>
          </a:p>
        </p:txBody>
      </p:sp>
      <p:cxnSp>
        <p:nvCxnSpPr>
          <p:cNvPr id="7" name="Straight Connector 6"/>
          <p:cNvCxnSpPr/>
          <p:nvPr/>
        </p:nvCxnSpPr>
        <p:spPr>
          <a:xfrm>
            <a:off x="0" y="1828800"/>
            <a:ext cx="5105400" cy="158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32774" name="TextBox 7"/>
          <p:cNvSpPr txBox="1">
            <a:spLocks noChangeArrowheads="1"/>
          </p:cNvSpPr>
          <p:nvPr/>
        </p:nvSpPr>
        <p:spPr bwMode="auto">
          <a:xfrm>
            <a:off x="0" y="1295400"/>
            <a:ext cx="9144000" cy="523875"/>
          </a:xfrm>
          <a:prstGeom prst="rect">
            <a:avLst/>
          </a:prstGeom>
          <a:noFill/>
          <a:ln w="9525">
            <a:noFill/>
            <a:miter lim="800000"/>
            <a:headEnd/>
            <a:tailEnd/>
          </a:ln>
        </p:spPr>
        <p:txBody>
          <a:bodyPr>
            <a:spAutoFit/>
          </a:bodyPr>
          <a:lstStyle/>
          <a:p>
            <a:r>
              <a:rPr lang="en-US" sz="2800" b="1" i="1">
                <a:solidFill>
                  <a:srgbClr val="C00000"/>
                </a:solidFill>
              </a:rPr>
              <a:t>States with Highest Tax Burden &amp; Why</a:t>
            </a:r>
          </a:p>
        </p:txBody>
      </p:sp>
      <p:sp>
        <p:nvSpPr>
          <p:cNvPr id="32775" name="TextBox 8"/>
          <p:cNvSpPr txBox="1">
            <a:spLocks noChangeArrowheads="1"/>
          </p:cNvSpPr>
          <p:nvPr/>
        </p:nvSpPr>
        <p:spPr bwMode="auto">
          <a:xfrm>
            <a:off x="0" y="6550025"/>
            <a:ext cx="6705600" cy="307975"/>
          </a:xfrm>
          <a:prstGeom prst="rect">
            <a:avLst/>
          </a:prstGeom>
          <a:noFill/>
          <a:ln w="9525">
            <a:noFill/>
            <a:miter lim="800000"/>
            <a:headEnd/>
            <a:tailEnd/>
          </a:ln>
        </p:spPr>
        <p:txBody>
          <a:bodyPr>
            <a:spAutoFit/>
          </a:bodyPr>
          <a:lstStyle/>
          <a:p>
            <a:r>
              <a:rPr lang="en-US" sz="1400"/>
              <a:t>Source: Tax Foundation 2012 Location Matters Study.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TESD Salary Data </a:t>
            </a:r>
            <a:r>
              <a:rPr sz="2200" smtClean="0"/>
              <a:t>(as reported to PSERS)</a:t>
            </a:r>
            <a:endParaRPr sz="2200"/>
          </a:p>
        </p:txBody>
      </p:sp>
      <p:sp>
        <p:nvSpPr>
          <p:cNvPr id="4" name="Slide Number Placeholder 3"/>
          <p:cNvSpPr>
            <a:spLocks noGrp="1"/>
          </p:cNvSpPr>
          <p:nvPr>
            <p:ph type="sldNum" sz="quarter" idx="12"/>
          </p:nvPr>
        </p:nvSpPr>
        <p:spPr/>
        <p:txBody>
          <a:bodyPr/>
          <a:lstStyle/>
          <a:p>
            <a:pPr>
              <a:defRPr/>
            </a:pPr>
            <a:fld id="{213A0EB6-A38D-4E61-BD80-7F706E770A33}" type="slidenum">
              <a:rPr lang="en-US" altLang="en-US"/>
              <a:pPr>
                <a:defRPr/>
              </a:pPr>
              <a:t>15</a:t>
            </a:fld>
            <a:endParaRPr lang="en-US" altLang="en-US" dirty="0"/>
          </a:p>
        </p:txBody>
      </p:sp>
      <p:graphicFrame>
        <p:nvGraphicFramePr>
          <p:cNvPr id="33795" name="Content Placeholder 10"/>
          <p:cNvGraphicFramePr>
            <a:graphicFrameLocks/>
          </p:cNvGraphicFramePr>
          <p:nvPr/>
        </p:nvGraphicFramePr>
        <p:xfrm>
          <a:off x="101600" y="1397000"/>
          <a:ext cx="8864600" cy="5130800"/>
        </p:xfrm>
        <a:graphic>
          <a:graphicData uri="http://schemas.openxmlformats.org/presentationml/2006/ole">
            <p:oleObj spid="_x0000_s33795" r:id="rId3" imgW="8864352" imgH="5133277" progId="Excel.Chart.8">
              <p:embed/>
            </p:oleObj>
          </a:graphicData>
        </a:graphic>
      </p:graphicFrame>
      <p:sp>
        <p:nvSpPr>
          <p:cNvPr id="33796" name="TextBox 5"/>
          <p:cNvSpPr txBox="1">
            <a:spLocks noChangeArrowheads="1"/>
          </p:cNvSpPr>
          <p:nvPr/>
        </p:nvSpPr>
        <p:spPr bwMode="auto">
          <a:xfrm>
            <a:off x="228600" y="5902325"/>
            <a:ext cx="1371600" cy="246063"/>
          </a:xfrm>
          <a:prstGeom prst="rect">
            <a:avLst/>
          </a:prstGeom>
          <a:noFill/>
          <a:ln w="9525">
            <a:noFill/>
            <a:miter lim="800000"/>
            <a:headEnd/>
            <a:tailEnd/>
          </a:ln>
        </p:spPr>
        <p:txBody>
          <a:bodyPr>
            <a:spAutoFit/>
          </a:bodyPr>
          <a:lstStyle/>
          <a:p>
            <a:r>
              <a:rPr lang="en-US" sz="1000">
                <a:solidFill>
                  <a:schemeClr val="bg1"/>
                </a:solidFill>
              </a:rPr>
              <a:t>In thousands (000)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fontAlgn="auto">
              <a:spcAft>
                <a:spcPts val="0"/>
              </a:spcAft>
              <a:defRPr/>
            </a:pPr>
            <a:r>
              <a:rPr dirty="0" smtClean="0"/>
              <a:t>Staffing, PSERS Contributions FY 2011-2012</a:t>
            </a:r>
            <a:endParaRPr dirty="0"/>
          </a:p>
        </p:txBody>
      </p:sp>
      <p:sp>
        <p:nvSpPr>
          <p:cNvPr id="34818" name="Text Placeholder 6"/>
          <p:cNvSpPr>
            <a:spLocks noGrp="1"/>
          </p:cNvSpPr>
          <p:nvPr>
            <p:ph type="body" idx="1"/>
          </p:nvPr>
        </p:nvSpPr>
        <p:spPr/>
        <p:txBody>
          <a:bodyPr/>
          <a:lstStyle/>
          <a:p>
            <a:r>
              <a:rPr lang="en-US" smtClean="0"/>
              <a:t>Staffing at Local Schools</a:t>
            </a:r>
          </a:p>
        </p:txBody>
      </p:sp>
      <p:graphicFrame>
        <p:nvGraphicFramePr>
          <p:cNvPr id="34819" name="Content Placeholder 10"/>
          <p:cNvGraphicFramePr>
            <a:graphicFrameLocks noGrp="1"/>
          </p:cNvGraphicFramePr>
          <p:nvPr>
            <p:ph sz="half" idx="2"/>
          </p:nvPr>
        </p:nvGraphicFramePr>
        <p:xfrm>
          <a:off x="406400" y="2124075"/>
          <a:ext cx="4141788" cy="4052888"/>
        </p:xfrm>
        <a:graphic>
          <a:graphicData uri="http://schemas.openxmlformats.org/presentationml/2006/ole">
            <p:oleObj spid="_x0000_s34819" r:id="rId3" imgW="4139543" imgH="4054191" progId="Excel.Chart.8">
              <p:embed/>
            </p:oleObj>
          </a:graphicData>
        </a:graphic>
      </p:graphicFrame>
      <p:sp>
        <p:nvSpPr>
          <p:cNvPr id="34820" name="Text Placeholder 8"/>
          <p:cNvSpPr>
            <a:spLocks noGrp="1"/>
          </p:cNvSpPr>
          <p:nvPr>
            <p:ph type="body" sz="quarter" idx="3"/>
          </p:nvPr>
        </p:nvSpPr>
        <p:spPr/>
        <p:txBody>
          <a:bodyPr/>
          <a:lstStyle/>
          <a:p>
            <a:r>
              <a:rPr lang="en-US" smtClean="0"/>
              <a:t>PSERS Contribution</a:t>
            </a:r>
          </a:p>
        </p:txBody>
      </p:sp>
      <p:graphicFrame>
        <p:nvGraphicFramePr>
          <p:cNvPr id="34821" name="Content Placeholder 12"/>
          <p:cNvGraphicFramePr>
            <a:graphicFrameLocks noGrp="1"/>
          </p:cNvGraphicFramePr>
          <p:nvPr>
            <p:ph sz="quarter" idx="4"/>
          </p:nvPr>
        </p:nvGraphicFramePr>
        <p:xfrm>
          <a:off x="4594225" y="2124075"/>
          <a:ext cx="4143375" cy="4052888"/>
        </p:xfrm>
        <a:graphic>
          <a:graphicData uri="http://schemas.openxmlformats.org/presentationml/2006/ole">
            <p:oleObj spid="_x0000_s34821" r:id="rId4" imgW="4139543" imgH="4054191" progId="Excel.Chart.8">
              <p:embed/>
            </p:oleObj>
          </a:graphicData>
        </a:graphic>
      </p:graphicFrame>
      <p:sp>
        <p:nvSpPr>
          <p:cNvPr id="2" name="Slide Number Placeholder 1"/>
          <p:cNvSpPr>
            <a:spLocks noGrp="1"/>
          </p:cNvSpPr>
          <p:nvPr>
            <p:ph type="sldNum" sz="quarter" idx="12"/>
          </p:nvPr>
        </p:nvSpPr>
        <p:spPr/>
        <p:txBody>
          <a:bodyPr>
            <a:normAutofit/>
          </a:bodyPr>
          <a:lstStyle/>
          <a:p>
            <a:pPr>
              <a:defRPr/>
            </a:pPr>
            <a:fld id="{C8521AB7-8695-4D9C-ABEF-F12CDE5F2E4B}" type="slidenum">
              <a:rPr lang="en-US" altLang="en-US"/>
              <a:pPr>
                <a:defRPr/>
              </a:pPr>
              <a:t>16</a:t>
            </a:fld>
            <a:endParaRPr lang="en-US" altLang="en-US" dirty="0"/>
          </a:p>
        </p:txBody>
      </p:sp>
      <p:sp>
        <p:nvSpPr>
          <p:cNvPr id="34823" name="TextBox 13"/>
          <p:cNvSpPr txBox="1">
            <a:spLocks noChangeArrowheads="1"/>
          </p:cNvSpPr>
          <p:nvPr/>
        </p:nvSpPr>
        <p:spPr bwMode="auto">
          <a:xfrm>
            <a:off x="228600" y="5715000"/>
            <a:ext cx="1219200" cy="369888"/>
          </a:xfrm>
          <a:prstGeom prst="rect">
            <a:avLst/>
          </a:prstGeom>
          <a:noFill/>
          <a:ln w="9525">
            <a:noFill/>
            <a:miter lim="800000"/>
            <a:headEnd/>
            <a:tailEnd/>
          </a:ln>
        </p:spPr>
        <p:txBody>
          <a:bodyPr>
            <a:spAutoFit/>
          </a:bodyPr>
          <a:lstStyle/>
          <a:p>
            <a:r>
              <a:rPr lang="en-US"/>
              <a:t>Number</a:t>
            </a:r>
          </a:p>
        </p:txBody>
      </p:sp>
      <p:sp>
        <p:nvSpPr>
          <p:cNvPr id="34824" name="TextBox 14"/>
          <p:cNvSpPr txBox="1">
            <a:spLocks noChangeArrowheads="1"/>
          </p:cNvSpPr>
          <p:nvPr/>
        </p:nvSpPr>
        <p:spPr bwMode="auto">
          <a:xfrm>
            <a:off x="4572000" y="5715000"/>
            <a:ext cx="914400" cy="369888"/>
          </a:xfrm>
          <a:prstGeom prst="rect">
            <a:avLst/>
          </a:prstGeom>
          <a:noFill/>
          <a:ln w="9525">
            <a:noFill/>
            <a:miter lim="800000"/>
            <a:headEnd/>
            <a:tailEnd/>
          </a:ln>
        </p:spPr>
        <p:txBody>
          <a:bodyPr>
            <a:spAutoFit/>
          </a:bodyPr>
          <a:lstStyle/>
          <a:p>
            <a:r>
              <a:rPr lang="en-US"/>
              <a:t>Dollars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fontAlgn="auto">
              <a:spcAft>
                <a:spcPts val="0"/>
              </a:spcAft>
              <a:defRPr/>
            </a:pPr>
            <a:r>
              <a:rPr sz="4000" smtClean="0"/>
              <a:t>Senate Memo From June 2, 2009</a:t>
            </a:r>
            <a:endParaRPr sz="3600"/>
          </a:p>
        </p:txBody>
      </p:sp>
      <p:pic>
        <p:nvPicPr>
          <p:cNvPr id="35842" name="Content Placeholder 5" descr="Senate Seal.TIF"/>
          <p:cNvPicPr>
            <a:picLocks noGrp="1" noChangeAspect="1"/>
          </p:cNvPicPr>
          <p:nvPr>
            <p:ph idx="1"/>
          </p:nvPr>
        </p:nvPicPr>
        <p:blipFill>
          <a:blip r:embed="rId2"/>
          <a:srcRect/>
          <a:stretch>
            <a:fillRect/>
          </a:stretch>
        </p:blipFill>
        <p:spPr>
          <a:xfrm>
            <a:off x="325438" y="2514600"/>
            <a:ext cx="3255962" cy="3292475"/>
          </a:xfrm>
        </p:spPr>
      </p:pic>
      <p:sp>
        <p:nvSpPr>
          <p:cNvPr id="2" name="Slide Number Placeholder 1"/>
          <p:cNvSpPr>
            <a:spLocks noGrp="1"/>
          </p:cNvSpPr>
          <p:nvPr>
            <p:ph type="sldNum" sz="quarter" idx="12"/>
          </p:nvPr>
        </p:nvSpPr>
        <p:spPr/>
        <p:txBody>
          <a:bodyPr/>
          <a:lstStyle/>
          <a:p>
            <a:pPr>
              <a:defRPr/>
            </a:pPr>
            <a:fld id="{660FBC01-4D9B-45F7-B397-BBCA4B844DCF}" type="slidenum">
              <a:rPr lang="en-US" altLang="en-US"/>
              <a:pPr>
                <a:defRPr/>
              </a:pPr>
              <a:t>17</a:t>
            </a:fld>
            <a:endParaRPr lang="en-US" altLang="en-US" dirty="0"/>
          </a:p>
        </p:txBody>
      </p:sp>
      <p:sp>
        <p:nvSpPr>
          <p:cNvPr id="5" name="Text Placeholder 4"/>
          <p:cNvSpPr>
            <a:spLocks noGrp="1"/>
          </p:cNvSpPr>
          <p:nvPr>
            <p:ph type="body" sz="half" idx="4294967295"/>
          </p:nvPr>
        </p:nvSpPr>
        <p:spPr>
          <a:xfrm>
            <a:off x="3810000" y="2030413"/>
            <a:ext cx="5029200" cy="4572000"/>
          </a:xfrm>
          <a:ln w="38100">
            <a:solidFill>
              <a:schemeClr val="tx1"/>
            </a:solidFill>
          </a:ln>
        </p:spPr>
        <p:txBody>
          <a:bodyPr rtlCol="0">
            <a:noAutofit/>
          </a:bodyPr>
          <a:lstStyle/>
          <a:p>
            <a:pPr marL="231775" indent="-231775" fontAlgn="auto">
              <a:spcAft>
                <a:spcPts val="0"/>
              </a:spcAft>
              <a:buFont typeface="Wingdings" pitchFamily="2" charset="2"/>
              <a:buChar char="§"/>
              <a:defRPr/>
            </a:pPr>
            <a:r>
              <a:rPr lang="en-US" sz="2200" dirty="0" smtClean="0"/>
              <a:t>Alerted schools of coming budget shortfalls</a:t>
            </a:r>
          </a:p>
          <a:p>
            <a:pPr marL="231775" indent="-231775" fontAlgn="auto">
              <a:spcAft>
                <a:spcPts val="0"/>
              </a:spcAft>
              <a:buFont typeface="Wingdings" pitchFamily="2" charset="2"/>
              <a:buChar char="§"/>
              <a:defRPr/>
            </a:pPr>
            <a:r>
              <a:rPr lang="en-US" sz="2200" dirty="0" smtClean="0"/>
              <a:t>Advised schools to “hold line on spending” to avoid local tax increases</a:t>
            </a:r>
          </a:p>
          <a:p>
            <a:pPr marL="231775" indent="-231775" fontAlgn="auto">
              <a:spcAft>
                <a:spcPts val="0"/>
              </a:spcAft>
              <a:buFont typeface="Wingdings" pitchFamily="2" charset="2"/>
              <a:buChar char="§"/>
              <a:defRPr/>
            </a:pPr>
            <a:r>
              <a:rPr lang="en-US" sz="2200" dirty="0" smtClean="0"/>
              <a:t>Asked schools to “look for ways to cut spending”</a:t>
            </a:r>
          </a:p>
          <a:p>
            <a:pPr marL="231775" indent="-231775" fontAlgn="auto">
              <a:spcAft>
                <a:spcPts val="0"/>
              </a:spcAft>
              <a:buFont typeface="Wingdings" pitchFamily="2" charset="2"/>
              <a:buChar char="§"/>
              <a:defRPr/>
            </a:pPr>
            <a:r>
              <a:rPr lang="en-US" sz="2200" dirty="0" smtClean="0"/>
              <a:t>Reiterated Federal Government warning against using ARRA or stimulus funding for education</a:t>
            </a:r>
          </a:p>
          <a:p>
            <a:pPr marL="231775" indent="-231775" fontAlgn="auto">
              <a:spcAft>
                <a:spcPts val="0"/>
              </a:spcAft>
              <a:buFont typeface="Wingdings" pitchFamily="2" charset="2"/>
              <a:buChar char="§"/>
              <a:defRPr/>
            </a:pPr>
            <a:r>
              <a:rPr lang="en-US" sz="2200" dirty="0" smtClean="0"/>
              <a:t>Warned of “funding cliff” scenario that federal government expressly cautioned against</a:t>
            </a:r>
          </a:p>
          <a:p>
            <a:pPr fontAlgn="auto">
              <a:spcAft>
                <a:spcPts val="0"/>
              </a:spcAft>
              <a:buFontTx/>
              <a:buChar char="-"/>
              <a:defRPr/>
            </a:pPr>
            <a:endParaRPr lang="en-US" sz="2200" dirty="0"/>
          </a:p>
        </p:txBody>
      </p:sp>
      <p:sp>
        <p:nvSpPr>
          <p:cNvPr id="35845" name="TextBox 8"/>
          <p:cNvSpPr txBox="1">
            <a:spLocks noChangeArrowheads="1"/>
          </p:cNvSpPr>
          <p:nvPr/>
        </p:nvSpPr>
        <p:spPr bwMode="auto">
          <a:xfrm>
            <a:off x="76200" y="1295400"/>
            <a:ext cx="8763000" cy="523875"/>
          </a:xfrm>
          <a:prstGeom prst="rect">
            <a:avLst/>
          </a:prstGeom>
          <a:noFill/>
          <a:ln w="9525">
            <a:noFill/>
            <a:miter lim="800000"/>
            <a:headEnd/>
            <a:tailEnd/>
          </a:ln>
        </p:spPr>
        <p:txBody>
          <a:bodyPr>
            <a:spAutoFit/>
          </a:bodyPr>
          <a:lstStyle/>
          <a:p>
            <a:r>
              <a:rPr lang="en-US" sz="2800" b="1" i="1">
                <a:solidFill>
                  <a:srgbClr val="C00000"/>
                </a:solidFill>
              </a:rPr>
              <a:t>To Superintendents and School Boards</a:t>
            </a:r>
          </a:p>
        </p:txBody>
      </p:sp>
      <p:cxnSp>
        <p:nvCxnSpPr>
          <p:cNvPr id="10" name="Straight Connector 9"/>
          <p:cNvCxnSpPr/>
          <p:nvPr/>
        </p:nvCxnSpPr>
        <p:spPr>
          <a:xfrm>
            <a:off x="0" y="1828800"/>
            <a:ext cx="67056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Other Warning Signs	</a:t>
            </a:r>
            <a:endParaRPr/>
          </a:p>
        </p:txBody>
      </p:sp>
      <p:sp>
        <p:nvSpPr>
          <p:cNvPr id="4" name="Slide Number Placeholder 3"/>
          <p:cNvSpPr>
            <a:spLocks noGrp="1"/>
          </p:cNvSpPr>
          <p:nvPr>
            <p:ph type="sldNum" sz="quarter" idx="12"/>
          </p:nvPr>
        </p:nvSpPr>
        <p:spPr/>
        <p:txBody>
          <a:bodyPr/>
          <a:lstStyle/>
          <a:p>
            <a:pPr>
              <a:defRPr/>
            </a:pPr>
            <a:fld id="{916581B2-C700-43D3-B9D0-DEE262BD4A91}" type="slidenum">
              <a:rPr lang="en-US" altLang="en-US"/>
              <a:pPr>
                <a:defRPr/>
              </a:pPr>
              <a:t>18</a:t>
            </a:fld>
            <a:endParaRPr lang="en-US" altLang="en-US" dirty="0"/>
          </a:p>
        </p:txBody>
      </p:sp>
      <p:sp>
        <p:nvSpPr>
          <p:cNvPr id="5" name="Text Placeholder 4"/>
          <p:cNvSpPr>
            <a:spLocks noGrp="1"/>
          </p:cNvSpPr>
          <p:nvPr>
            <p:ph idx="1"/>
          </p:nvPr>
        </p:nvSpPr>
        <p:spPr>
          <a:xfrm>
            <a:off x="457200" y="1371600"/>
            <a:ext cx="8229600" cy="5334000"/>
          </a:xfrm>
          <a:ln w="38100">
            <a:solidFill>
              <a:schemeClr val="tx1"/>
            </a:solidFill>
          </a:ln>
        </p:spPr>
        <p:txBody>
          <a:bodyPr rtlCol="0">
            <a:noAutofit/>
          </a:bodyPr>
          <a:lstStyle/>
          <a:p>
            <a:pPr marL="231775" indent="-231775" fontAlgn="auto">
              <a:spcAft>
                <a:spcPts val="0"/>
              </a:spcAft>
              <a:buFont typeface="Wingdings" pitchFamily="2" charset="2"/>
              <a:buChar char="§"/>
              <a:defRPr/>
            </a:pPr>
            <a:r>
              <a:rPr lang="en-US" sz="2200" dirty="0" smtClean="0"/>
              <a:t>From a December 2007 release from PSERS:</a:t>
            </a:r>
          </a:p>
          <a:p>
            <a:pPr marL="231775" indent="-231775" fontAlgn="auto">
              <a:spcAft>
                <a:spcPts val="0"/>
              </a:spcAft>
              <a:buFont typeface="Arial" pitchFamily="34" charset="0"/>
              <a:buNone/>
              <a:defRPr/>
            </a:pPr>
            <a:r>
              <a:rPr lang="en-US" sz="2200" dirty="0" smtClean="0"/>
              <a:t>Told schools to prepare so as “to avoid the dramatic contribution rate increase forecast in less than five years.”</a:t>
            </a:r>
          </a:p>
          <a:p>
            <a:pPr marL="231775" indent="-231775" fontAlgn="auto">
              <a:spcAft>
                <a:spcPts val="0"/>
              </a:spcAft>
              <a:buFont typeface="Arial" pitchFamily="34" charset="0"/>
              <a:buNone/>
              <a:defRPr/>
            </a:pPr>
            <a:endParaRPr lang="en-US" sz="2200" dirty="0" smtClean="0"/>
          </a:p>
          <a:p>
            <a:pPr marL="231775" indent="-231775" fontAlgn="auto">
              <a:spcAft>
                <a:spcPts val="0"/>
              </a:spcAft>
              <a:buFont typeface="Wingdings" pitchFamily="2" charset="2"/>
              <a:buChar char="§"/>
              <a:defRPr/>
            </a:pPr>
            <a:r>
              <a:rPr lang="en-US" sz="2200" dirty="0" smtClean="0"/>
              <a:t>From Department of Education guidance given in 2007:</a:t>
            </a:r>
          </a:p>
          <a:p>
            <a:pPr marL="231775" indent="-231775" fontAlgn="auto">
              <a:spcAft>
                <a:spcPts val="0"/>
              </a:spcAft>
              <a:buFont typeface="Arial" pitchFamily="34" charset="0"/>
              <a:buNone/>
              <a:defRPr/>
            </a:pPr>
            <a:r>
              <a:rPr lang="en-US" sz="2200" dirty="0" smtClean="0"/>
              <a:t>“The Department of Education recommends that school districts plan accordingly by budgeting based on a 7.13% employer contribution rate.” </a:t>
            </a:r>
          </a:p>
          <a:p>
            <a:pPr marL="231775" indent="-231775" fontAlgn="auto">
              <a:spcAft>
                <a:spcPts val="0"/>
              </a:spcAft>
              <a:buFont typeface="Wingdings" pitchFamily="2" charset="2"/>
              <a:buChar char="§"/>
              <a:defRPr/>
            </a:pPr>
            <a:endParaRPr lang="en-US" sz="2200" dirty="0" smtClean="0"/>
          </a:p>
          <a:p>
            <a:pPr marL="231775" indent="-231775" fontAlgn="auto">
              <a:spcAft>
                <a:spcPts val="0"/>
              </a:spcAft>
              <a:buFont typeface="Wingdings" pitchFamily="2" charset="2"/>
              <a:buChar char="§"/>
              <a:defRPr/>
            </a:pPr>
            <a:r>
              <a:rPr lang="en-US" sz="2200" dirty="0" smtClean="0"/>
              <a:t>Communication from PSERS Executive Director Jeffrey Clay, 2010</a:t>
            </a:r>
          </a:p>
          <a:p>
            <a:pPr marL="231775" indent="-231775" fontAlgn="auto">
              <a:spcAft>
                <a:spcPts val="0"/>
              </a:spcAft>
              <a:buFont typeface="Arial" pitchFamily="34" charset="0"/>
              <a:buNone/>
              <a:defRPr/>
            </a:pPr>
            <a:r>
              <a:rPr lang="en-US" sz="2200" dirty="0" smtClean="0"/>
              <a:t>“I urge you to consider adding the additional funds you may have budgeted this year to your reserve accounts since the pension funding issue remains and the rate spike is fast approaching.”</a:t>
            </a:r>
          </a:p>
          <a:p>
            <a:pPr marL="231775" indent="-231775" fontAlgn="auto">
              <a:spcAft>
                <a:spcPts val="0"/>
              </a:spcAft>
              <a:buFont typeface="Arial" pitchFamily="34" charset="0"/>
              <a:buNone/>
              <a:defRPr/>
            </a:pPr>
            <a:r>
              <a:rPr lang="en-US" sz="1800" dirty="0" smtClean="0"/>
              <a:t>(FYI – mandated rate was lowered to 5.64% from previous rate of 8.22%)</a:t>
            </a:r>
          </a:p>
          <a:p>
            <a:pPr marL="231775" indent="-231775" fontAlgn="auto">
              <a:spcAft>
                <a:spcPts val="0"/>
              </a:spcAft>
              <a:buFont typeface="Arial" pitchFamily="34" charset="0"/>
              <a:buNone/>
              <a:defRPr/>
            </a:pPr>
            <a:endParaRPr lang="en-US" sz="2200" dirty="0" smtClean="0"/>
          </a:p>
          <a:p>
            <a:pPr marL="231775" indent="-231775" fontAlgn="auto">
              <a:spcAft>
                <a:spcPts val="0"/>
              </a:spcAft>
              <a:buFont typeface="Arial" pitchFamily="34" charset="0"/>
              <a:buNone/>
              <a:defRPr/>
            </a:pPr>
            <a:endParaRPr lang="en-US" sz="2200" dirty="0" smtClean="0"/>
          </a:p>
          <a:p>
            <a:pPr fontAlgn="auto">
              <a:spcAft>
                <a:spcPts val="0"/>
              </a:spcAft>
              <a:buFontTx/>
              <a:buChar char="-"/>
              <a:defRPr/>
            </a:pP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A0F62D9-3B0D-471E-A6CD-2F70C68DEDC1}" type="slidenum">
              <a:rPr lang="en-US" altLang="en-US"/>
              <a:pPr>
                <a:defRPr/>
              </a:pPr>
              <a:t>19</a:t>
            </a:fld>
            <a:endParaRPr lang="en-US" altLang="en-US" dirty="0"/>
          </a:p>
        </p:txBody>
      </p:sp>
      <p:sp>
        <p:nvSpPr>
          <p:cNvPr id="3" name="Content Placeholder 2"/>
          <p:cNvSpPr txBox="1">
            <a:spLocks/>
          </p:cNvSpPr>
          <p:nvPr/>
        </p:nvSpPr>
        <p:spPr>
          <a:xfrm>
            <a:off x="152400" y="1371600"/>
            <a:ext cx="8763000" cy="5257800"/>
          </a:xfrm>
          <a:prstGeom prst="rect">
            <a:avLst/>
          </a:prstGeom>
        </p:spPr>
        <p:txBody>
          <a:bodyPr>
            <a:normAutofit/>
          </a:bodyPr>
          <a:lstStyle/>
          <a:p>
            <a:pPr marL="342900" indent="-342900" algn="ctr" fontAlgn="auto">
              <a:spcBef>
                <a:spcPct val="20000"/>
              </a:spcBef>
              <a:spcAft>
                <a:spcPts val="0"/>
              </a:spcAft>
              <a:buFont typeface="Arial" pitchFamily="34" charset="0"/>
              <a:buNone/>
              <a:defRPr/>
            </a:pPr>
            <a:r>
              <a:rPr lang="en-US" sz="3200">
                <a:latin typeface="+mn-lt"/>
                <a:cs typeface="+mn-cs"/>
              </a:rPr>
              <a:t>FUND BALANCE</a:t>
            </a:r>
          </a:p>
          <a:p>
            <a:pPr marL="342900" indent="-342900" algn="ctr" fontAlgn="auto">
              <a:spcBef>
                <a:spcPct val="20000"/>
              </a:spcBef>
              <a:spcAft>
                <a:spcPts val="0"/>
              </a:spcAft>
              <a:buFont typeface="Arial" pitchFamily="34" charset="0"/>
              <a:buNone/>
              <a:defRPr/>
            </a:pPr>
            <a:r>
              <a:rPr lang="en-US" sz="2400">
                <a:latin typeface="+mn-lt"/>
                <a:cs typeface="+mn-cs"/>
              </a:rPr>
              <a:t>JUNE 2009, 2010, 2011</a:t>
            </a:r>
          </a:p>
          <a:p>
            <a:pPr marL="342900" indent="-342900" fontAlgn="auto">
              <a:spcBef>
                <a:spcPct val="20000"/>
              </a:spcBef>
              <a:spcAft>
                <a:spcPts val="0"/>
              </a:spcAft>
              <a:buFont typeface="Arial" pitchFamily="34" charset="0"/>
              <a:buNone/>
              <a:defRPr/>
            </a:pPr>
            <a:endParaRPr lang="en-US" sz="2400" u="sng">
              <a:latin typeface="+mn-lt"/>
              <a:cs typeface="+mn-cs"/>
            </a:endParaRPr>
          </a:p>
          <a:p>
            <a:pPr marL="342900" indent="-342900" fontAlgn="auto">
              <a:spcBef>
                <a:spcPct val="20000"/>
              </a:spcBef>
              <a:spcAft>
                <a:spcPts val="0"/>
              </a:spcAft>
              <a:buFont typeface="Arial" pitchFamily="34" charset="0"/>
              <a:buNone/>
              <a:defRPr/>
            </a:pPr>
            <a:r>
              <a:rPr lang="en-US" sz="2200" u="sng">
                <a:latin typeface="+mn-lt"/>
                <a:cs typeface="+mn-cs"/>
              </a:rPr>
              <a:t>Unreserved Fund Balance – June 30, 2009</a:t>
            </a:r>
          </a:p>
          <a:p>
            <a:pPr marL="342900" indent="-342900" algn="ctr" fontAlgn="auto">
              <a:spcBef>
                <a:spcPct val="20000"/>
              </a:spcBef>
              <a:spcAft>
                <a:spcPts val="0"/>
              </a:spcAft>
              <a:buFont typeface="Arial" pitchFamily="34" charset="0"/>
              <a:buNone/>
              <a:defRPr/>
            </a:pPr>
            <a:r>
              <a:rPr lang="en-US" sz="2200">
                <a:latin typeface="+mn-lt"/>
                <a:cs typeface="+mn-cs"/>
              </a:rPr>
              <a:t>Designated for future retirement plan rate stabilization    </a:t>
            </a:r>
            <a:r>
              <a:rPr lang="en-US" sz="2200">
                <a:solidFill>
                  <a:srgbClr val="FF0000"/>
                </a:solidFill>
                <a:latin typeface="+mn-lt"/>
                <a:cs typeface="+mn-cs"/>
              </a:rPr>
              <a:t>$   4,505,380</a:t>
            </a:r>
          </a:p>
          <a:p>
            <a:pPr marL="342900" indent="-342900" fontAlgn="auto">
              <a:spcBef>
                <a:spcPct val="20000"/>
              </a:spcBef>
              <a:spcAft>
                <a:spcPts val="0"/>
              </a:spcAft>
              <a:buFont typeface="Arial" pitchFamily="34" charset="0"/>
              <a:buNone/>
              <a:defRPr/>
            </a:pPr>
            <a:endParaRPr lang="en-US" sz="2200">
              <a:latin typeface="+mn-lt"/>
              <a:cs typeface="+mn-cs"/>
            </a:endParaRPr>
          </a:p>
          <a:p>
            <a:pPr marL="342900" indent="-342900" fontAlgn="auto">
              <a:spcBef>
                <a:spcPct val="20000"/>
              </a:spcBef>
              <a:spcAft>
                <a:spcPts val="0"/>
              </a:spcAft>
              <a:buFont typeface="Arial" pitchFamily="34" charset="0"/>
              <a:buNone/>
              <a:defRPr/>
            </a:pPr>
            <a:r>
              <a:rPr lang="en-US" sz="2200" u="sng">
                <a:latin typeface="+mn-lt"/>
                <a:cs typeface="+mn-cs"/>
              </a:rPr>
              <a:t>Unreserved Fund Balance – June 30, 2010</a:t>
            </a:r>
          </a:p>
          <a:p>
            <a:pPr marL="342900" indent="-342900" algn="ctr" fontAlgn="auto">
              <a:spcBef>
                <a:spcPct val="20000"/>
              </a:spcBef>
              <a:spcAft>
                <a:spcPts val="0"/>
              </a:spcAft>
              <a:buFont typeface="Arial" pitchFamily="34" charset="0"/>
              <a:buNone/>
              <a:defRPr/>
            </a:pPr>
            <a:r>
              <a:rPr lang="en-US" sz="2200">
                <a:latin typeface="+mn-lt"/>
                <a:cs typeface="+mn-cs"/>
              </a:rPr>
              <a:t>Designated for future retirement plan rate stabilization    </a:t>
            </a:r>
            <a:r>
              <a:rPr lang="en-US" sz="2200">
                <a:solidFill>
                  <a:srgbClr val="FF0000"/>
                </a:solidFill>
                <a:latin typeface="+mn-lt"/>
                <a:cs typeface="+mn-cs"/>
              </a:rPr>
              <a:t>$ 10,533,472</a:t>
            </a:r>
          </a:p>
          <a:p>
            <a:pPr marL="342900" indent="-342900" fontAlgn="auto">
              <a:spcBef>
                <a:spcPct val="20000"/>
              </a:spcBef>
              <a:spcAft>
                <a:spcPts val="0"/>
              </a:spcAft>
              <a:buFont typeface="Arial" pitchFamily="34" charset="0"/>
              <a:buNone/>
              <a:defRPr/>
            </a:pPr>
            <a:endParaRPr lang="en-US" sz="2200">
              <a:latin typeface="+mn-lt"/>
              <a:cs typeface="+mn-cs"/>
            </a:endParaRPr>
          </a:p>
          <a:p>
            <a:pPr marL="342900" indent="-342900" fontAlgn="auto">
              <a:spcBef>
                <a:spcPct val="20000"/>
              </a:spcBef>
              <a:spcAft>
                <a:spcPts val="0"/>
              </a:spcAft>
              <a:buFont typeface="Arial" pitchFamily="34" charset="0"/>
              <a:buNone/>
              <a:defRPr/>
            </a:pPr>
            <a:r>
              <a:rPr lang="en-US" sz="2200" u="sng">
                <a:latin typeface="+mn-lt"/>
                <a:cs typeface="+mn-cs"/>
              </a:rPr>
              <a:t>Unreserved Fund Balance – June 30, 2011</a:t>
            </a:r>
          </a:p>
          <a:p>
            <a:pPr marL="342900" indent="-342900" algn="ctr" fontAlgn="auto">
              <a:spcBef>
                <a:spcPct val="20000"/>
              </a:spcBef>
              <a:spcAft>
                <a:spcPts val="0"/>
              </a:spcAft>
              <a:buFont typeface="Arial" pitchFamily="34" charset="0"/>
              <a:buNone/>
              <a:defRPr/>
            </a:pPr>
            <a:r>
              <a:rPr lang="en-US" sz="2200">
                <a:latin typeface="+mn-lt"/>
                <a:cs typeface="+mn-cs"/>
              </a:rPr>
              <a:t>Designated for future retirement plan rate stabilization    </a:t>
            </a:r>
            <a:r>
              <a:rPr lang="en-US" sz="2200">
                <a:solidFill>
                  <a:srgbClr val="FF0000"/>
                </a:solidFill>
                <a:latin typeface="+mn-lt"/>
                <a:cs typeface="+mn-cs"/>
              </a:rPr>
              <a:t>$ 15,350,606</a:t>
            </a:r>
            <a:endParaRPr lang="en-US" sz="2200" dirty="0">
              <a:solidFill>
                <a:srgbClr val="FF0000"/>
              </a:solidFill>
              <a:latin typeface="+mn-lt"/>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620000" cy="1143000"/>
          </a:xfrm>
        </p:spPr>
        <p:txBody>
          <a:bodyPr/>
          <a:lstStyle/>
          <a:p>
            <a:pPr fontAlgn="auto">
              <a:spcAft>
                <a:spcPts val="0"/>
              </a:spcAft>
              <a:defRPr/>
            </a:pPr>
            <a:r>
              <a:rPr smtClean="0"/>
              <a:t>PSERS Plan Deductions</a:t>
            </a:r>
            <a:endParaRPr/>
          </a:p>
        </p:txBody>
      </p:sp>
      <p:sp>
        <p:nvSpPr>
          <p:cNvPr id="4" name="Slide Number Placeholder 3"/>
          <p:cNvSpPr>
            <a:spLocks noGrp="1"/>
          </p:cNvSpPr>
          <p:nvPr>
            <p:ph type="sldNum" sz="quarter" idx="12"/>
          </p:nvPr>
        </p:nvSpPr>
        <p:spPr/>
        <p:txBody>
          <a:bodyPr/>
          <a:lstStyle/>
          <a:p>
            <a:pPr>
              <a:defRPr/>
            </a:pPr>
            <a:fld id="{48B61106-2D33-4BCC-B20A-D95E86291BC9}" type="slidenum">
              <a:rPr lang="en-US" altLang="en-US"/>
              <a:pPr>
                <a:defRPr/>
              </a:pPr>
              <a:t>2</a:t>
            </a:fld>
            <a:endParaRPr lang="en-US" altLang="en-US" dirty="0"/>
          </a:p>
        </p:txBody>
      </p:sp>
      <p:cxnSp>
        <p:nvCxnSpPr>
          <p:cNvPr id="7" name="Straight Connector 6"/>
          <p:cNvCxnSpPr/>
          <p:nvPr/>
        </p:nvCxnSpPr>
        <p:spPr>
          <a:xfrm>
            <a:off x="0" y="1371600"/>
            <a:ext cx="67056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7412" name="Content Placeholder 11"/>
          <p:cNvGraphicFramePr>
            <a:graphicFrameLocks noGrp="1"/>
          </p:cNvGraphicFramePr>
          <p:nvPr>
            <p:ph idx="1"/>
          </p:nvPr>
        </p:nvGraphicFramePr>
        <p:xfrm>
          <a:off x="406400" y="1549400"/>
          <a:ext cx="8331200" cy="4978400"/>
        </p:xfrm>
        <a:graphic>
          <a:graphicData uri="http://schemas.openxmlformats.org/presentationml/2006/ole">
            <p:oleObj spid="_x0000_s17412" r:id="rId3" imgW="8327858" imgH="4980864"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Expected Benefit Payments</a:t>
            </a:r>
            <a:endParaRPr/>
          </a:p>
        </p:txBody>
      </p:sp>
      <p:sp>
        <p:nvSpPr>
          <p:cNvPr id="4" name="Slide Number Placeholder 3"/>
          <p:cNvSpPr>
            <a:spLocks noGrp="1"/>
          </p:cNvSpPr>
          <p:nvPr>
            <p:ph type="sldNum" sz="quarter" idx="12"/>
          </p:nvPr>
        </p:nvSpPr>
        <p:spPr/>
        <p:txBody>
          <a:bodyPr/>
          <a:lstStyle/>
          <a:p>
            <a:pPr>
              <a:defRPr/>
            </a:pPr>
            <a:fld id="{29E7FF76-6845-4979-BAAB-5CE7F9BEA1A3}" type="slidenum">
              <a:rPr lang="en-US" altLang="en-US"/>
              <a:pPr>
                <a:defRPr/>
              </a:pPr>
              <a:t>3</a:t>
            </a:fld>
            <a:endParaRPr lang="en-US" altLang="en-US" dirty="0"/>
          </a:p>
        </p:txBody>
      </p:sp>
      <p:graphicFrame>
        <p:nvGraphicFramePr>
          <p:cNvPr id="18435" name="Content Placeholder 4"/>
          <p:cNvGraphicFramePr>
            <a:graphicFrameLocks noGrp="1"/>
          </p:cNvGraphicFramePr>
          <p:nvPr>
            <p:ph idx="1"/>
          </p:nvPr>
        </p:nvGraphicFramePr>
        <p:xfrm>
          <a:off x="406400" y="1549400"/>
          <a:ext cx="8331200" cy="4627563"/>
        </p:xfrm>
        <a:graphic>
          <a:graphicData uri="http://schemas.openxmlformats.org/presentationml/2006/ole">
            <p:oleObj spid="_x0000_s18435" r:id="rId3" imgW="8327858" imgH="4627265" progId="Excel.Chart.8">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PSERS Funding by Source</a:t>
            </a:r>
            <a:endParaRPr/>
          </a:p>
        </p:txBody>
      </p:sp>
      <p:graphicFrame>
        <p:nvGraphicFramePr>
          <p:cNvPr id="19458" name="Content Placeholder 4"/>
          <p:cNvGraphicFramePr>
            <a:graphicFrameLocks noGrp="1"/>
          </p:cNvGraphicFramePr>
          <p:nvPr>
            <p:ph idx="1"/>
          </p:nvPr>
        </p:nvGraphicFramePr>
        <p:xfrm>
          <a:off x="406400" y="1549400"/>
          <a:ext cx="8331200" cy="4627563"/>
        </p:xfrm>
        <a:graphic>
          <a:graphicData uri="http://schemas.openxmlformats.org/presentationml/2006/ole">
            <p:oleObj spid="_x0000_s19458" r:id="rId3" imgW="8327858" imgH="4627265" progId="Excel.Chart.8">
              <p:embed/>
            </p:oleObj>
          </a:graphicData>
        </a:graphic>
      </p:graphicFrame>
      <p:sp>
        <p:nvSpPr>
          <p:cNvPr id="4" name="Slide Number Placeholder 3"/>
          <p:cNvSpPr>
            <a:spLocks noGrp="1"/>
          </p:cNvSpPr>
          <p:nvPr>
            <p:ph type="sldNum" sz="quarter" idx="12"/>
          </p:nvPr>
        </p:nvSpPr>
        <p:spPr/>
        <p:txBody>
          <a:bodyPr/>
          <a:lstStyle/>
          <a:p>
            <a:pPr>
              <a:defRPr/>
            </a:pPr>
            <a:fld id="{6818D037-5FCB-487A-AD96-95799A5688DB}" type="slidenum">
              <a:rPr lang="en-US" altLang="en-US"/>
              <a:pPr>
                <a:defRPr/>
              </a:pPr>
              <a:t>4</a:t>
            </a:fld>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fontAlgn="auto">
              <a:spcAft>
                <a:spcPts val="0"/>
              </a:spcAft>
              <a:defRPr/>
            </a:pPr>
            <a:r>
              <a:rPr smtClean="0"/>
              <a:t>PSERS Membership</a:t>
            </a:r>
            <a:endParaRPr/>
          </a:p>
        </p:txBody>
      </p:sp>
      <p:graphicFrame>
        <p:nvGraphicFramePr>
          <p:cNvPr id="1026" name="Object 2"/>
          <p:cNvGraphicFramePr>
            <a:graphicFrameLocks noGrp="1" noChangeAspect="1"/>
          </p:cNvGraphicFramePr>
          <p:nvPr>
            <p:ph idx="1"/>
          </p:nvPr>
        </p:nvGraphicFramePr>
        <p:xfrm>
          <a:off x="1162050" y="1995488"/>
          <a:ext cx="6819900" cy="3733800"/>
        </p:xfrm>
        <a:graphic>
          <a:graphicData uri="http://schemas.openxmlformats.org/presentationml/2006/ole">
            <p:oleObj spid="_x0000_s1026" name="Chart" r:id="rId4" imgW="6819961" imgH="3733922" progId="Excel.Sheet.8">
              <p:embed/>
            </p:oleObj>
          </a:graphicData>
        </a:graphic>
      </p:graphicFrame>
      <p:sp>
        <p:nvSpPr>
          <p:cNvPr id="4" name="Slide Number Placeholder 3"/>
          <p:cNvSpPr>
            <a:spLocks noGrp="1"/>
          </p:cNvSpPr>
          <p:nvPr>
            <p:ph type="sldNum" sz="quarter" idx="12"/>
          </p:nvPr>
        </p:nvSpPr>
        <p:spPr/>
        <p:txBody>
          <a:bodyPr/>
          <a:lstStyle/>
          <a:p>
            <a:pPr>
              <a:defRPr/>
            </a:pPr>
            <a:fld id="{779DBB25-6BFF-46FC-8486-170DABC028A2}" type="slidenum">
              <a:rPr lang="en-US" altLang="en-US"/>
              <a:pPr>
                <a:defRPr/>
              </a:pPr>
              <a:t>5</a:t>
            </a:fld>
            <a:endParaRPr lang="en-US" altLang="en-US" dirty="0"/>
          </a:p>
        </p:txBody>
      </p:sp>
      <p:graphicFrame>
        <p:nvGraphicFramePr>
          <p:cNvPr id="5" name="Table 4"/>
          <p:cNvGraphicFramePr>
            <a:graphicFrameLocks noGrp="1"/>
          </p:cNvGraphicFramePr>
          <p:nvPr/>
        </p:nvGraphicFramePr>
        <p:xfrm>
          <a:off x="152400" y="1524000"/>
          <a:ext cx="8839200" cy="4800600"/>
        </p:xfrm>
        <a:graphic>
          <a:graphicData uri="http://schemas.openxmlformats.org/drawingml/2006/table">
            <a:tbl>
              <a:tblPr/>
              <a:tblGrid>
                <a:gridCol w="936833"/>
                <a:gridCol w="1132008"/>
                <a:gridCol w="1092973"/>
                <a:gridCol w="1370553"/>
                <a:gridCol w="1370553"/>
                <a:gridCol w="1444284"/>
                <a:gridCol w="1491994"/>
              </a:tblGrid>
              <a:tr h="320040">
                <a:tc>
                  <a:txBody>
                    <a:bodyPr/>
                    <a:lstStyle/>
                    <a:p>
                      <a:pPr algn="l" fontAlgn="b"/>
                      <a:r>
                        <a:rPr lang="en-US" sz="1200" b="1" i="0" u="none" strike="noStrike" dirty="0">
                          <a:solidFill>
                            <a:srgbClr val="000000"/>
                          </a:solidFill>
                          <a:effectLst/>
                          <a:latin typeface="Times New Roman"/>
                        </a:rPr>
                        <a:t> </a:t>
                      </a:r>
                    </a:p>
                  </a:txBody>
                  <a:tcPr marL="9525" marR="9525" marT="9525" marB="0" anchor="b">
                    <a:lnL>
                      <a:noFill/>
                    </a:lnL>
                    <a:lnR>
                      <a:noFill/>
                    </a:lnR>
                    <a:lnT>
                      <a:noFill/>
                    </a:lnT>
                    <a:lnB>
                      <a:noFill/>
                    </a:lnB>
                    <a:solidFill>
                      <a:srgbClr val="B7DEE8"/>
                    </a:solidFill>
                  </a:tcPr>
                </a:tc>
                <a:tc>
                  <a:txBody>
                    <a:bodyPr/>
                    <a:lstStyle/>
                    <a:p>
                      <a:pPr algn="ctr" fontAlgn="b"/>
                      <a:endParaRPr lang="en-US" sz="1200" b="1" i="0" u="none" strike="noStrike" dirty="0">
                        <a:solidFill>
                          <a:srgbClr val="000000"/>
                        </a:solidFill>
                        <a:effectLst/>
                        <a:latin typeface="Times New Roman"/>
                      </a:endParaRPr>
                    </a:p>
                  </a:txBody>
                  <a:tcPr marL="9525" marR="9525" marT="9525" marB="0" anchor="b">
                    <a:lnL>
                      <a:noFill/>
                    </a:lnL>
                    <a:lnR>
                      <a:noFill/>
                    </a:lnR>
                    <a:lnT>
                      <a:noFill/>
                    </a:lnT>
                    <a:lnB>
                      <a:noFill/>
                    </a:lnB>
                    <a:solidFill>
                      <a:srgbClr val="B7DEE8"/>
                    </a:solidFill>
                  </a:tcPr>
                </a:tc>
                <a:tc>
                  <a:txBody>
                    <a:bodyPr/>
                    <a:lstStyle/>
                    <a:p>
                      <a:pPr algn="ctr" fontAlgn="b"/>
                      <a:endParaRPr lang="en-US" sz="1200" b="1" i="0" u="none" strike="noStrike" dirty="0">
                        <a:solidFill>
                          <a:srgbClr val="000000"/>
                        </a:solidFill>
                        <a:effectLst/>
                        <a:latin typeface="Times New Roman"/>
                      </a:endParaRPr>
                    </a:p>
                  </a:txBody>
                  <a:tcPr marL="9525" marR="9525" marT="9525" marB="0" anchor="b">
                    <a:lnL>
                      <a:noFill/>
                    </a:lnL>
                    <a:lnR>
                      <a:noFill/>
                    </a:lnR>
                    <a:lnT>
                      <a:noFill/>
                    </a:lnT>
                    <a:lnB>
                      <a:noFill/>
                    </a:lnB>
                    <a:solidFill>
                      <a:srgbClr val="B7DEE8"/>
                    </a:solidFill>
                  </a:tcPr>
                </a:tc>
                <a:tc>
                  <a:txBody>
                    <a:bodyPr/>
                    <a:lstStyle/>
                    <a:p>
                      <a:pPr algn="ctr" fontAlgn="b"/>
                      <a:endParaRPr lang="en-US" sz="1200" b="1" i="0" u="none" strike="noStrike" dirty="0">
                        <a:solidFill>
                          <a:srgbClr val="000000"/>
                        </a:solidFill>
                        <a:effectLst/>
                        <a:latin typeface="Times New Roman"/>
                      </a:endParaRPr>
                    </a:p>
                  </a:txBody>
                  <a:tcPr marL="9525" marR="9525" marT="9525" marB="0" anchor="b">
                    <a:lnL>
                      <a:noFill/>
                    </a:lnL>
                    <a:lnR>
                      <a:noFill/>
                    </a:lnR>
                    <a:lnT>
                      <a:noFill/>
                    </a:lnT>
                    <a:lnB>
                      <a:noFill/>
                    </a:lnB>
                    <a:solidFill>
                      <a:srgbClr val="B7DEE8"/>
                    </a:solidFill>
                  </a:tcPr>
                </a:tc>
                <a:tc>
                  <a:txBody>
                    <a:bodyPr/>
                    <a:lstStyle/>
                    <a:p>
                      <a:pPr algn="ctr" fontAlgn="b"/>
                      <a:endParaRPr lang="en-US" sz="1200" b="1" i="0" u="none" strike="noStrike" dirty="0">
                        <a:solidFill>
                          <a:srgbClr val="000000"/>
                        </a:solidFill>
                        <a:effectLst/>
                        <a:latin typeface="Times New Roman"/>
                      </a:endParaRPr>
                    </a:p>
                  </a:txBody>
                  <a:tcPr marL="9525" marR="9525" marT="9525" marB="0" anchor="b">
                    <a:lnL>
                      <a:noFill/>
                    </a:lnL>
                    <a:lnR>
                      <a:noFill/>
                    </a:lnR>
                    <a:lnT>
                      <a:noFill/>
                    </a:lnT>
                    <a:lnB>
                      <a:noFill/>
                    </a:lnB>
                    <a:solidFill>
                      <a:srgbClr val="B7DEE8"/>
                    </a:solidFill>
                  </a:tcPr>
                </a:tc>
                <a:tc>
                  <a:txBody>
                    <a:bodyPr/>
                    <a:lstStyle/>
                    <a:p>
                      <a:pPr algn="ctr" fontAlgn="b"/>
                      <a:endParaRPr lang="en-US" sz="1200" b="1" i="0" u="none" strike="noStrike" dirty="0">
                        <a:solidFill>
                          <a:srgbClr val="000000"/>
                        </a:solidFill>
                        <a:effectLst/>
                        <a:latin typeface="Times New Roman"/>
                      </a:endParaRPr>
                    </a:p>
                  </a:txBody>
                  <a:tcPr marL="9525" marR="9525" marT="9525" marB="0" anchor="b">
                    <a:lnL>
                      <a:noFill/>
                    </a:lnL>
                    <a:lnR>
                      <a:noFill/>
                    </a:lnR>
                    <a:lnT>
                      <a:noFill/>
                    </a:lnT>
                    <a:lnB>
                      <a:noFill/>
                    </a:lnB>
                    <a:solidFill>
                      <a:srgbClr val="B7DEE8"/>
                    </a:solidFill>
                  </a:tcPr>
                </a:tc>
                <a:tc>
                  <a:txBody>
                    <a:bodyPr/>
                    <a:lstStyle/>
                    <a:p>
                      <a:pPr algn="ctr" fontAlgn="b"/>
                      <a:endParaRPr lang="en-US" sz="1200" b="1" i="0" u="none" strike="noStrike" dirty="0">
                        <a:solidFill>
                          <a:srgbClr val="000000"/>
                        </a:solidFill>
                        <a:effectLst/>
                        <a:latin typeface="Times New Roman"/>
                      </a:endParaRPr>
                    </a:p>
                  </a:txBody>
                  <a:tcPr marL="9525" marR="9525" marT="9525" marB="0" anchor="b">
                    <a:lnL>
                      <a:noFill/>
                    </a:lnL>
                    <a:lnR>
                      <a:noFill/>
                    </a:lnR>
                    <a:lnT>
                      <a:noFill/>
                    </a:lnT>
                    <a:lnB>
                      <a:noFill/>
                    </a:lnB>
                    <a:solidFill>
                      <a:srgbClr val="B7DEE8"/>
                    </a:solidFill>
                  </a:tcPr>
                </a:tc>
              </a:tr>
              <a:tr h="1280160">
                <a:tc>
                  <a:txBody>
                    <a:bodyPr/>
                    <a:lstStyle/>
                    <a:p>
                      <a:pPr algn="ctr" fontAlgn="b"/>
                      <a:r>
                        <a:rPr lang="en-US" sz="1200" b="1" i="0" u="none" strike="noStrike">
                          <a:solidFill>
                            <a:srgbClr val="000000"/>
                          </a:solidFill>
                          <a:effectLst/>
                          <a:latin typeface="Times New Roman"/>
                        </a:rPr>
                        <a:t>Fiscal Year Ending </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Active </a:t>
                      </a:r>
                      <a:r>
                        <a:rPr lang="en-US" sz="1200" b="1" i="0" u="sng" strike="noStrike">
                          <a:solidFill>
                            <a:srgbClr val="000000"/>
                          </a:solidFill>
                          <a:effectLst/>
                          <a:latin typeface="Times New Roman"/>
                        </a:rPr>
                        <a:t>Members</a:t>
                      </a:r>
                      <a:endParaRPr lang="en-US" sz="1200" b="1"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Inactive </a:t>
                      </a:r>
                      <a:r>
                        <a:rPr lang="en-US" sz="1200" b="1" i="0" u="sng" strike="noStrike">
                          <a:solidFill>
                            <a:srgbClr val="000000"/>
                          </a:solidFill>
                          <a:effectLst/>
                          <a:latin typeface="Times New Roman"/>
                        </a:rPr>
                        <a:t>Members</a:t>
                      </a:r>
                      <a:endParaRPr lang="en-US" sz="1200" b="1"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Times New Roman"/>
                        </a:rPr>
                        <a:t>Annuitants, Beneficiaries, and Survivor </a:t>
                      </a:r>
                      <a:r>
                        <a:rPr lang="en-US" sz="1200" b="1" i="0" u="sng" strike="noStrike" dirty="0">
                          <a:solidFill>
                            <a:srgbClr val="000000"/>
                          </a:solidFill>
                          <a:effectLst/>
                          <a:latin typeface="Times New Roman"/>
                        </a:rPr>
                        <a:t>Annuitants</a:t>
                      </a:r>
                      <a:endParaRPr lang="en-US" sz="1200" b="1" i="0" u="none" strike="noStrike" dirty="0">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Total Active/Retired </a:t>
                      </a:r>
                      <a:r>
                        <a:rPr lang="en-US" sz="1200" b="1" i="0" u="sng" strike="noStrike">
                          <a:solidFill>
                            <a:srgbClr val="000000"/>
                          </a:solidFill>
                          <a:effectLst/>
                          <a:latin typeface="Times New Roman"/>
                        </a:rPr>
                        <a:t>Members</a:t>
                      </a:r>
                      <a:endParaRPr lang="en-US" sz="1200" b="1"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Ratio of </a:t>
                      </a:r>
                      <a:r>
                        <a:rPr lang="en-US" sz="1200" b="1" i="0" u="sng" strike="noStrike">
                          <a:solidFill>
                            <a:srgbClr val="000000"/>
                          </a:solidFill>
                          <a:effectLst/>
                          <a:latin typeface="Times New Roman"/>
                        </a:rPr>
                        <a:t>Active/Retired</a:t>
                      </a:r>
                      <a:endParaRPr lang="en-US" sz="1200" b="1"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Total Inactive, Active &amp; Survivor </a:t>
                      </a:r>
                      <a:r>
                        <a:rPr lang="en-US" sz="1200" b="1" i="0" u="sng" strike="noStrike">
                          <a:solidFill>
                            <a:srgbClr val="000000"/>
                          </a:solidFill>
                          <a:effectLst/>
                          <a:latin typeface="Times New Roman"/>
                        </a:rPr>
                        <a:t>Annuitants</a:t>
                      </a:r>
                      <a:endParaRPr lang="en-US" sz="1200" b="1" i="0" u="none" strike="noStrike">
                        <a:solidFill>
                          <a:srgbClr val="000000"/>
                        </a:solidFill>
                        <a:effectLst/>
                        <a:latin typeface="Times New Roman"/>
                      </a:endParaRPr>
                    </a:p>
                  </a:txBody>
                  <a:tcPr marL="9525" marR="9525" marT="9525" marB="0" anchor="b">
                    <a:lnL>
                      <a:noFill/>
                    </a:lnL>
                    <a:lnR>
                      <a:noFill/>
                    </a:lnR>
                    <a:lnT>
                      <a:noFill/>
                    </a:lnT>
                    <a:lnB>
                      <a:noFill/>
                    </a:lnB>
                    <a:solidFill>
                      <a:srgbClr val="FFFFFF"/>
                    </a:solidFill>
                  </a:tcPr>
                </a:tc>
              </a:tr>
              <a:tr h="320040">
                <a:tc>
                  <a:txBody>
                    <a:bodyPr/>
                    <a:lstStyle/>
                    <a:p>
                      <a:pPr algn="ctr" fontAlgn="b"/>
                      <a:r>
                        <a:rPr lang="en-US" sz="1200" b="1" i="0" u="none" strike="noStrike">
                          <a:solidFill>
                            <a:srgbClr val="000000"/>
                          </a:solidFill>
                          <a:effectLst/>
                          <a:latin typeface="Times New Roman"/>
                        </a:rPr>
                        <a:t>2011</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279,152</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115,102</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194,622</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473,774</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1.43 to 1</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588,876</a:t>
                      </a:r>
                    </a:p>
                  </a:txBody>
                  <a:tcPr marL="9525" marR="9525" marT="9525" marB="0" anchor="b">
                    <a:lnL>
                      <a:noFill/>
                    </a:lnL>
                    <a:lnR>
                      <a:noFill/>
                    </a:lnR>
                    <a:lnT>
                      <a:noFill/>
                    </a:lnT>
                    <a:lnB>
                      <a:noFill/>
                    </a:lnB>
                    <a:solidFill>
                      <a:srgbClr val="B7DEE8"/>
                    </a:solidFill>
                  </a:tcPr>
                </a:tc>
              </a:tr>
              <a:tr h="320040">
                <a:tc>
                  <a:txBody>
                    <a:bodyPr/>
                    <a:lstStyle/>
                    <a:p>
                      <a:pPr algn="ctr" fontAlgn="b"/>
                      <a:r>
                        <a:rPr lang="en-US" sz="1200" b="1" i="0" u="none" strike="noStrike">
                          <a:solidFill>
                            <a:srgbClr val="000000"/>
                          </a:solidFill>
                          <a:effectLst/>
                          <a:latin typeface="Times New Roman"/>
                        </a:rPr>
                        <a:t>2010</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282,041</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111,931</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184,934</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466,975</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1.53</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578,906</a:t>
                      </a:r>
                    </a:p>
                  </a:txBody>
                  <a:tcPr marL="9525" marR="9525" marT="9525" marB="0" anchor="b">
                    <a:lnL>
                      <a:noFill/>
                    </a:lnL>
                    <a:lnR>
                      <a:noFill/>
                    </a:lnR>
                    <a:lnT>
                      <a:noFill/>
                    </a:lnT>
                    <a:lnB>
                      <a:noFill/>
                    </a:lnB>
                    <a:solidFill>
                      <a:srgbClr val="FFFFFF"/>
                    </a:solidFill>
                  </a:tcPr>
                </a:tc>
              </a:tr>
              <a:tr h="320040">
                <a:tc>
                  <a:txBody>
                    <a:bodyPr/>
                    <a:lstStyle/>
                    <a:p>
                      <a:pPr algn="ctr" fontAlgn="b"/>
                      <a:r>
                        <a:rPr lang="en-US" sz="1200" b="1" i="0" u="none" strike="noStrike">
                          <a:solidFill>
                            <a:srgbClr val="000000"/>
                          </a:solidFill>
                          <a:effectLst/>
                          <a:latin typeface="Times New Roman"/>
                        </a:rPr>
                        <a:t>2009</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279,701</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103,805</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177,963</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457,664</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1.57</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561,469</a:t>
                      </a:r>
                    </a:p>
                  </a:txBody>
                  <a:tcPr marL="9525" marR="9525" marT="9525" marB="0" anchor="b">
                    <a:lnL>
                      <a:noFill/>
                    </a:lnL>
                    <a:lnR>
                      <a:noFill/>
                    </a:lnR>
                    <a:lnT>
                      <a:noFill/>
                    </a:lnT>
                    <a:lnB>
                      <a:noFill/>
                    </a:lnB>
                    <a:solidFill>
                      <a:srgbClr val="B7DEE8"/>
                    </a:solidFill>
                  </a:tcPr>
                </a:tc>
              </a:tr>
              <a:tr h="320040">
                <a:tc>
                  <a:txBody>
                    <a:bodyPr/>
                    <a:lstStyle/>
                    <a:p>
                      <a:pPr algn="ctr" fontAlgn="b"/>
                      <a:r>
                        <a:rPr lang="en-US" sz="1200" b="1" i="0" u="none" strike="noStrike">
                          <a:solidFill>
                            <a:srgbClr val="000000"/>
                          </a:solidFill>
                          <a:effectLst/>
                          <a:latin typeface="Times New Roman"/>
                        </a:rPr>
                        <a:t>2008</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272,690</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100,803</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173,540</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446,230</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1.57</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547,033</a:t>
                      </a:r>
                    </a:p>
                  </a:txBody>
                  <a:tcPr marL="9525" marR="9525" marT="9525" marB="0" anchor="b">
                    <a:lnL>
                      <a:noFill/>
                    </a:lnL>
                    <a:lnR>
                      <a:noFill/>
                    </a:lnR>
                    <a:lnT>
                      <a:noFill/>
                    </a:lnT>
                    <a:lnB>
                      <a:noFill/>
                    </a:lnB>
                    <a:solidFill>
                      <a:srgbClr val="FFFFFF"/>
                    </a:solidFill>
                  </a:tcPr>
                </a:tc>
              </a:tr>
              <a:tr h="320040">
                <a:tc>
                  <a:txBody>
                    <a:bodyPr/>
                    <a:lstStyle/>
                    <a:p>
                      <a:pPr algn="ctr" fontAlgn="b"/>
                      <a:r>
                        <a:rPr lang="en-US" sz="1200" b="1" i="0" u="none" strike="noStrike">
                          <a:solidFill>
                            <a:srgbClr val="000000"/>
                          </a:solidFill>
                          <a:effectLst/>
                          <a:latin typeface="Times New Roman"/>
                        </a:rPr>
                        <a:t>2007</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264,023</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109,186</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168,026</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432,049</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1.57</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541,235</a:t>
                      </a:r>
                    </a:p>
                  </a:txBody>
                  <a:tcPr marL="9525" marR="9525" marT="9525" marB="0" anchor="b">
                    <a:lnL>
                      <a:noFill/>
                    </a:lnL>
                    <a:lnR>
                      <a:noFill/>
                    </a:lnR>
                    <a:lnT>
                      <a:noFill/>
                    </a:lnT>
                    <a:lnB>
                      <a:noFill/>
                    </a:lnB>
                    <a:solidFill>
                      <a:srgbClr val="B7DEE8"/>
                    </a:solidFill>
                  </a:tcPr>
                </a:tc>
              </a:tr>
              <a:tr h="320040">
                <a:tc>
                  <a:txBody>
                    <a:bodyPr/>
                    <a:lstStyle/>
                    <a:p>
                      <a:pPr algn="ctr" fontAlgn="b"/>
                      <a:r>
                        <a:rPr lang="en-US" sz="1200" b="1" i="0" u="none" strike="noStrike">
                          <a:solidFill>
                            <a:srgbClr val="000000"/>
                          </a:solidFill>
                          <a:effectLst/>
                          <a:latin typeface="Times New Roman"/>
                        </a:rPr>
                        <a:t>2006</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263,350</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94,071</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161,813</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425,163</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1.62</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519,234</a:t>
                      </a:r>
                    </a:p>
                  </a:txBody>
                  <a:tcPr marL="9525" marR="9525" marT="9525" marB="0" anchor="b">
                    <a:lnL>
                      <a:noFill/>
                    </a:lnL>
                    <a:lnR>
                      <a:noFill/>
                    </a:lnR>
                    <a:lnT>
                      <a:noFill/>
                    </a:lnT>
                    <a:lnB>
                      <a:noFill/>
                    </a:lnB>
                    <a:solidFill>
                      <a:srgbClr val="FFFFFF"/>
                    </a:solidFill>
                  </a:tcPr>
                </a:tc>
              </a:tr>
              <a:tr h="320040">
                <a:tc>
                  <a:txBody>
                    <a:bodyPr/>
                    <a:lstStyle/>
                    <a:p>
                      <a:pPr algn="ctr" fontAlgn="b"/>
                      <a:r>
                        <a:rPr lang="en-US" sz="1200" b="1" i="0" u="none" strike="noStrike">
                          <a:solidFill>
                            <a:srgbClr val="000000"/>
                          </a:solidFill>
                          <a:effectLst/>
                          <a:latin typeface="Times New Roman"/>
                        </a:rPr>
                        <a:t>2005</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255,465</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58,720</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156,519</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411,984</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1.63</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470,704</a:t>
                      </a:r>
                    </a:p>
                  </a:txBody>
                  <a:tcPr marL="9525" marR="9525" marT="9525" marB="0" anchor="b">
                    <a:lnL>
                      <a:noFill/>
                    </a:lnL>
                    <a:lnR>
                      <a:noFill/>
                    </a:lnR>
                    <a:lnT>
                      <a:noFill/>
                    </a:lnT>
                    <a:lnB>
                      <a:noFill/>
                    </a:lnB>
                    <a:solidFill>
                      <a:srgbClr val="B7DEE8"/>
                    </a:solidFill>
                  </a:tcPr>
                </a:tc>
              </a:tr>
              <a:tr h="320040">
                <a:tc>
                  <a:txBody>
                    <a:bodyPr/>
                    <a:lstStyle/>
                    <a:p>
                      <a:pPr algn="ctr" fontAlgn="b"/>
                      <a:r>
                        <a:rPr lang="en-US" sz="1200" b="1" i="0" u="none" strike="noStrike">
                          <a:solidFill>
                            <a:srgbClr val="000000"/>
                          </a:solidFill>
                          <a:effectLst/>
                          <a:latin typeface="Times New Roman"/>
                        </a:rPr>
                        <a:t>2004</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247,901</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72,014</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151,552</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399,453</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1.63</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471,467</a:t>
                      </a:r>
                    </a:p>
                  </a:txBody>
                  <a:tcPr marL="9525" marR="9525" marT="9525" marB="0" anchor="b">
                    <a:lnL>
                      <a:noFill/>
                    </a:lnL>
                    <a:lnR>
                      <a:noFill/>
                    </a:lnR>
                    <a:lnT>
                      <a:noFill/>
                    </a:lnT>
                    <a:lnB>
                      <a:noFill/>
                    </a:lnB>
                    <a:solidFill>
                      <a:srgbClr val="FFFFFF"/>
                    </a:solidFill>
                  </a:tcPr>
                </a:tc>
              </a:tr>
              <a:tr h="320040">
                <a:tc>
                  <a:txBody>
                    <a:bodyPr/>
                    <a:lstStyle/>
                    <a:p>
                      <a:pPr algn="ctr" fontAlgn="b"/>
                      <a:r>
                        <a:rPr lang="en-US" sz="1200" b="1" i="0" u="none" strike="noStrike">
                          <a:solidFill>
                            <a:srgbClr val="000000"/>
                          </a:solidFill>
                          <a:effectLst/>
                          <a:latin typeface="Times New Roman"/>
                        </a:rPr>
                        <a:t>2003</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246,700</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65,453</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145,693</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392,393</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1.69</a:t>
                      </a:r>
                    </a:p>
                  </a:txBody>
                  <a:tcPr marL="9525" marR="9525" marT="9525" marB="0" anchor="b">
                    <a:lnL>
                      <a:noFill/>
                    </a:lnL>
                    <a:lnR>
                      <a:noFill/>
                    </a:lnR>
                    <a:lnT>
                      <a:noFill/>
                    </a:lnT>
                    <a:lnB>
                      <a:noFill/>
                    </a:lnB>
                    <a:solidFill>
                      <a:srgbClr val="B7DEE8"/>
                    </a:solidFill>
                  </a:tcPr>
                </a:tc>
                <a:tc>
                  <a:txBody>
                    <a:bodyPr/>
                    <a:lstStyle/>
                    <a:p>
                      <a:pPr algn="ctr" fontAlgn="b"/>
                      <a:r>
                        <a:rPr lang="en-US" sz="1200" b="1" i="0" u="none" strike="noStrike">
                          <a:solidFill>
                            <a:srgbClr val="000000"/>
                          </a:solidFill>
                          <a:effectLst/>
                          <a:latin typeface="Times New Roman"/>
                        </a:rPr>
                        <a:t>457,846</a:t>
                      </a:r>
                    </a:p>
                  </a:txBody>
                  <a:tcPr marL="9525" marR="9525" marT="9525" marB="0" anchor="b">
                    <a:lnL>
                      <a:noFill/>
                    </a:lnL>
                    <a:lnR>
                      <a:noFill/>
                    </a:lnR>
                    <a:lnT>
                      <a:noFill/>
                    </a:lnT>
                    <a:lnB>
                      <a:noFill/>
                    </a:lnB>
                    <a:solidFill>
                      <a:srgbClr val="B7DEE8"/>
                    </a:solidFill>
                  </a:tcPr>
                </a:tc>
              </a:tr>
              <a:tr h="320040">
                <a:tc>
                  <a:txBody>
                    <a:bodyPr/>
                    <a:lstStyle/>
                    <a:p>
                      <a:pPr algn="ctr" fontAlgn="b"/>
                      <a:r>
                        <a:rPr lang="en-US" sz="1200" b="1" i="0" u="none" strike="noStrike">
                          <a:solidFill>
                            <a:srgbClr val="000000"/>
                          </a:solidFill>
                          <a:effectLst/>
                          <a:latin typeface="Times New Roman"/>
                        </a:rPr>
                        <a:t>2002</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242,616</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61,295</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141,414</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384,030</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a:solidFill>
                            <a:srgbClr val="000000"/>
                          </a:solidFill>
                          <a:effectLst/>
                          <a:latin typeface="Times New Roman"/>
                        </a:rPr>
                        <a:t>1.71</a:t>
                      </a:r>
                    </a:p>
                  </a:txBody>
                  <a:tcPr marL="9525" marR="9525" marT="9525" marB="0" anchor="b">
                    <a:lnL>
                      <a:noFill/>
                    </a:lnL>
                    <a:lnR>
                      <a:noFill/>
                    </a:lnR>
                    <a:lnT>
                      <a:noFill/>
                    </a:lnT>
                    <a:lnB>
                      <a:noFill/>
                    </a:lnB>
                    <a:solidFill>
                      <a:srgbClr val="FFFFFF"/>
                    </a:solidFill>
                  </a:tcPr>
                </a:tc>
                <a:tc>
                  <a:txBody>
                    <a:bodyPr/>
                    <a:lstStyle/>
                    <a:p>
                      <a:pPr algn="ctr" fontAlgn="b"/>
                      <a:r>
                        <a:rPr lang="en-US" sz="1200" b="1" i="0" u="none" strike="noStrike" dirty="0">
                          <a:solidFill>
                            <a:srgbClr val="000000"/>
                          </a:solidFill>
                          <a:effectLst/>
                          <a:latin typeface="Times New Roman"/>
                        </a:rPr>
                        <a:t>445,325</a:t>
                      </a:r>
                    </a:p>
                  </a:txBody>
                  <a:tcPr marL="9525" marR="9525" marT="9525" marB="0" anchor="b">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mtClean="0"/>
              <a:t>PSERS Contribution (By Year)</a:t>
            </a:r>
            <a:endParaRPr/>
          </a:p>
        </p:txBody>
      </p:sp>
      <p:sp>
        <p:nvSpPr>
          <p:cNvPr id="4" name="Slide Number Placeholder 3"/>
          <p:cNvSpPr>
            <a:spLocks noGrp="1"/>
          </p:cNvSpPr>
          <p:nvPr>
            <p:ph type="sldNum" sz="quarter" idx="12"/>
          </p:nvPr>
        </p:nvSpPr>
        <p:spPr/>
        <p:txBody>
          <a:bodyPr/>
          <a:lstStyle/>
          <a:p>
            <a:pPr>
              <a:defRPr/>
            </a:pPr>
            <a:fld id="{2A0579B6-B660-4FB3-A912-490F09C2F56D}" type="slidenum">
              <a:rPr lang="en-US" altLang="en-US"/>
              <a:pPr>
                <a:defRPr/>
              </a:pPr>
              <a:t>6</a:t>
            </a:fld>
            <a:endParaRPr lang="en-US" altLang="en-US" dirty="0"/>
          </a:p>
        </p:txBody>
      </p:sp>
      <p:graphicFrame>
        <p:nvGraphicFramePr>
          <p:cNvPr id="23555" name="Content Placeholder 10"/>
          <p:cNvGraphicFramePr>
            <a:graphicFrameLocks/>
          </p:cNvGraphicFramePr>
          <p:nvPr/>
        </p:nvGraphicFramePr>
        <p:xfrm>
          <a:off x="101600" y="1397000"/>
          <a:ext cx="8864600" cy="5130800"/>
        </p:xfrm>
        <a:graphic>
          <a:graphicData uri="http://schemas.openxmlformats.org/presentationml/2006/ole">
            <p:oleObj spid="_x0000_s23555" r:id="rId3" imgW="8864352" imgH="5133277" progId="Excel.Chart.8">
              <p:embed/>
            </p:oleObj>
          </a:graphicData>
        </a:graphic>
      </p:graphicFrame>
      <p:sp>
        <p:nvSpPr>
          <p:cNvPr id="23556" name="TextBox 5"/>
          <p:cNvSpPr txBox="1">
            <a:spLocks noChangeArrowheads="1"/>
          </p:cNvSpPr>
          <p:nvPr/>
        </p:nvSpPr>
        <p:spPr bwMode="auto">
          <a:xfrm>
            <a:off x="228600" y="5410200"/>
            <a:ext cx="1371600" cy="246063"/>
          </a:xfrm>
          <a:prstGeom prst="rect">
            <a:avLst/>
          </a:prstGeom>
          <a:noFill/>
          <a:ln w="9525">
            <a:noFill/>
            <a:miter lim="800000"/>
            <a:headEnd/>
            <a:tailEnd/>
          </a:ln>
        </p:spPr>
        <p:txBody>
          <a:bodyPr>
            <a:spAutoFit/>
          </a:bodyPr>
          <a:lstStyle/>
          <a:p>
            <a:r>
              <a:rPr lang="en-US" sz="1000">
                <a:solidFill>
                  <a:schemeClr val="bg1"/>
                </a:solidFill>
              </a:rPr>
              <a:t>In thousands (000)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1" descr="dollar backgrounds2.jpg"/>
          <p:cNvPicPr>
            <a:picLocks noChangeAspect="1"/>
          </p:cNvPicPr>
          <p:nvPr/>
        </p:nvPicPr>
        <p:blipFill>
          <a:blip r:embed="rId3"/>
          <a:srcRect/>
          <a:stretch>
            <a:fillRect/>
          </a:stretch>
        </p:blipFill>
        <p:spPr bwMode="auto">
          <a:xfrm>
            <a:off x="0" y="1295400"/>
            <a:ext cx="9144000" cy="5105400"/>
          </a:xfrm>
          <a:prstGeom prst="rect">
            <a:avLst/>
          </a:prstGeom>
          <a:noFill/>
          <a:ln w="9525">
            <a:noFill/>
            <a:miter lim="800000"/>
            <a:headEnd/>
            <a:tailEnd/>
          </a:ln>
        </p:spPr>
      </p:pic>
      <p:cxnSp>
        <p:nvCxnSpPr>
          <p:cNvPr id="16" name="Straight Connector 15"/>
          <p:cNvCxnSpPr/>
          <p:nvPr/>
        </p:nvCxnSpPr>
        <p:spPr>
          <a:xfrm>
            <a:off x="0" y="1828800"/>
            <a:ext cx="5105400" cy="158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12" name="Chart 11"/>
          <p:cNvGraphicFramePr>
            <a:graphicFrameLocks noGrp="1"/>
          </p:cNvGraphicFramePr>
          <p:nvPr/>
        </p:nvGraphicFramePr>
        <p:xfrm>
          <a:off x="0" y="1905000"/>
          <a:ext cx="8763000" cy="49530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0" y="1828800"/>
            <a:ext cx="8763000" cy="577850"/>
          </a:xfrm>
          <a:prstGeom prst="rect">
            <a:avLst/>
          </a:prstGeom>
          <a:noFill/>
        </p:spPr>
        <p:txBody>
          <a:bodyPr>
            <a:spAutoFit/>
          </a:bodyPr>
          <a:lstStyle/>
          <a:p>
            <a:pPr marL="4763" lvl="1">
              <a:lnSpc>
                <a:spcPct val="150000"/>
              </a:lnSpc>
              <a:buSzPct val="125000"/>
              <a:defRPr/>
            </a:pPr>
            <a:r>
              <a:rPr lang="en-US" sz="2400" b="1" dirty="0">
                <a:solidFill>
                  <a:schemeClr val="tx2">
                    <a:lumMod val="75000"/>
                  </a:schemeClr>
                </a:solidFill>
                <a:cs typeface="+mn-cs"/>
              </a:rPr>
              <a:t>Spending Outpaced Inflation</a:t>
            </a:r>
            <a:endParaRPr lang="en-US" sz="2400" dirty="0">
              <a:latin typeface="Franklin Gothic Demi Cond" pitchFamily="34" charset="0"/>
              <a:cs typeface="+mn-cs"/>
            </a:endParaRPr>
          </a:p>
        </p:txBody>
      </p:sp>
      <p:cxnSp>
        <p:nvCxnSpPr>
          <p:cNvPr id="15" name="Straight Connector 14"/>
          <p:cNvCxnSpPr/>
          <p:nvPr/>
        </p:nvCxnSpPr>
        <p:spPr>
          <a:xfrm>
            <a:off x="0" y="6477000"/>
            <a:ext cx="9144000" cy="0"/>
          </a:xfrm>
          <a:prstGeom prst="line">
            <a:avLst/>
          </a:prstGeom>
          <a:ln w="76200">
            <a:solidFill>
              <a:srgbClr val="C00000"/>
            </a:solidFill>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81000" y="6488668"/>
            <a:ext cx="8458200" cy="369332"/>
          </a:xfrm>
          <a:prstGeom prst="rect">
            <a:avLst/>
          </a:prstGeom>
          <a:noFill/>
        </p:spPr>
        <p:txBody>
          <a:bodyPr>
            <a:spAutoFit/>
          </a:bodyPr>
          <a:lstStyle/>
          <a:p>
            <a:pPr algn="ctr">
              <a:defRPr/>
            </a:pPr>
            <a:r>
              <a:rPr lang="en-US" b="1" dirty="0">
                <a:ln w="10541" cmpd="sng">
                  <a:noFill/>
                  <a:prstDash val="solid"/>
                </a:ln>
                <a:solidFill>
                  <a:schemeClr val="tx2">
                    <a:lumMod val="75000"/>
                  </a:schemeClr>
                </a:solidFill>
                <a:latin typeface="Garamond" pitchFamily="18" charset="0"/>
                <a:cs typeface="+mn-cs"/>
              </a:rPr>
              <a:t>www.</a:t>
            </a:r>
            <a:r>
              <a:rPr lang="en-US" b="1" dirty="0">
                <a:ln w="10541" cmpd="sng">
                  <a:solidFill>
                    <a:schemeClr val="tx2">
                      <a:lumMod val="75000"/>
                    </a:schemeClr>
                  </a:solidFill>
                  <a:prstDash val="solid"/>
                </a:ln>
                <a:solidFill>
                  <a:schemeClr val="tx2">
                    <a:lumMod val="75000"/>
                  </a:schemeClr>
                </a:solidFill>
                <a:latin typeface="Garamond" pitchFamily="18" charset="0"/>
                <a:cs typeface="+mn-cs"/>
              </a:rPr>
              <a:t>PABUDGET</a:t>
            </a:r>
            <a:r>
              <a:rPr lang="en-US" b="1" dirty="0">
                <a:ln w="10541" cmpd="sng">
                  <a:noFill/>
                  <a:prstDash val="solid"/>
                </a:ln>
                <a:solidFill>
                  <a:schemeClr val="tx2">
                    <a:lumMod val="75000"/>
                  </a:schemeClr>
                </a:solidFill>
                <a:latin typeface="Garamond" pitchFamily="18" charset="0"/>
                <a:cs typeface="+mn-cs"/>
              </a:rPr>
              <a:t>.com</a:t>
            </a:r>
            <a:endParaRPr lang="en-US" b="1" dirty="0">
              <a:ln w="10541" cmpd="sng">
                <a:noFill/>
                <a:prstDash val="solid"/>
              </a:ln>
              <a:solidFill>
                <a:schemeClr val="tx2">
                  <a:lumMod val="75000"/>
                </a:schemeClr>
              </a:solidFill>
              <a:latin typeface="Garamond" pitchFamily="18" charset="0"/>
              <a:cs typeface="+mn-cs"/>
            </a:endParaRPr>
          </a:p>
        </p:txBody>
      </p:sp>
      <p:sp>
        <p:nvSpPr>
          <p:cNvPr id="24583" name="TextBox 16"/>
          <p:cNvSpPr txBox="1">
            <a:spLocks noChangeArrowheads="1"/>
          </p:cNvSpPr>
          <p:nvPr/>
        </p:nvSpPr>
        <p:spPr bwMode="auto">
          <a:xfrm>
            <a:off x="0" y="1295400"/>
            <a:ext cx="6781800" cy="584200"/>
          </a:xfrm>
          <a:prstGeom prst="rect">
            <a:avLst/>
          </a:prstGeom>
          <a:noFill/>
          <a:ln w="9525">
            <a:noFill/>
            <a:miter lim="800000"/>
            <a:headEnd/>
            <a:tailEnd/>
          </a:ln>
        </p:spPr>
        <p:txBody>
          <a:bodyPr>
            <a:spAutoFit/>
          </a:bodyPr>
          <a:lstStyle/>
          <a:p>
            <a:r>
              <a:rPr lang="en-US" sz="3200" b="1" i="1">
                <a:solidFill>
                  <a:srgbClr val="C00000"/>
                </a:solidFill>
              </a:rPr>
              <a:t>Budget Challenges</a:t>
            </a:r>
          </a:p>
        </p:txBody>
      </p:sp>
      <p:sp>
        <p:nvSpPr>
          <p:cNvPr id="23" name="Title 22"/>
          <p:cNvSpPr>
            <a:spLocks noGrp="1"/>
          </p:cNvSpPr>
          <p:nvPr>
            <p:ph type="title"/>
          </p:nvPr>
        </p:nvSpPr>
        <p:spPr/>
        <p:txBody>
          <a:bodyPr/>
          <a:lstStyle/>
          <a:p>
            <a:pPr fontAlgn="auto">
              <a:spcAft>
                <a:spcPts val="0"/>
              </a:spcAft>
              <a:defRPr/>
            </a:pPr>
            <a:r>
              <a:rPr smtClean="0"/>
              <a:t>PA State Budget: FY 2011-12</a:t>
            </a:r>
            <a:endParaRPr/>
          </a:p>
        </p:txBody>
      </p:sp>
      <p:sp>
        <p:nvSpPr>
          <p:cNvPr id="20" name="Slide Number Placeholder 19"/>
          <p:cNvSpPr>
            <a:spLocks noGrp="1"/>
          </p:cNvSpPr>
          <p:nvPr>
            <p:ph type="sldNum" sz="quarter" idx="12"/>
          </p:nvPr>
        </p:nvSpPr>
        <p:spPr/>
        <p:txBody>
          <a:bodyPr/>
          <a:lstStyle/>
          <a:p>
            <a:pPr>
              <a:defRPr/>
            </a:pPr>
            <a:fld id="{5D79272B-47F5-4975-9AF1-2BF199AF18A0}"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fontAlgn="auto">
              <a:spcAft>
                <a:spcPts val="0"/>
              </a:spcAft>
              <a:defRPr/>
            </a:pPr>
            <a:r>
              <a:rPr smtClean="0"/>
              <a:t>PA Education Funding</a:t>
            </a:r>
          </a:p>
        </p:txBody>
      </p:sp>
      <p:sp>
        <p:nvSpPr>
          <p:cNvPr id="26626" name="Content Placeholder 10"/>
          <p:cNvSpPr>
            <a:spLocks noGrp="1"/>
          </p:cNvSpPr>
          <p:nvPr>
            <p:ph idx="1"/>
          </p:nvPr>
        </p:nvSpPr>
        <p:spPr/>
        <p:txBody>
          <a:bodyPr/>
          <a:lstStyle/>
          <a:p>
            <a:endParaRPr lang="en-US" smtClean="0"/>
          </a:p>
        </p:txBody>
      </p:sp>
      <p:sp>
        <p:nvSpPr>
          <p:cNvPr id="2" name="Slide Number Placeholder 1"/>
          <p:cNvSpPr>
            <a:spLocks noGrp="1"/>
          </p:cNvSpPr>
          <p:nvPr>
            <p:ph type="sldNum" sz="quarter" idx="12"/>
          </p:nvPr>
        </p:nvSpPr>
        <p:spPr/>
        <p:txBody>
          <a:bodyPr/>
          <a:lstStyle/>
          <a:p>
            <a:pPr>
              <a:defRPr/>
            </a:pPr>
            <a:fld id="{8A04A79F-0496-42D0-874E-66D00D8E2214}" type="slidenum">
              <a:rPr lang="en-US" altLang="en-US"/>
              <a:pPr>
                <a:defRPr/>
              </a:pPr>
              <a:t>8</a:t>
            </a:fld>
            <a:endParaRPr lang="en-US" altLang="en-US" dirty="0"/>
          </a:p>
        </p:txBody>
      </p:sp>
      <p:pic>
        <p:nvPicPr>
          <p:cNvPr id="26628" name="Picture 2" descr="Townhall 4.JPG"/>
          <p:cNvPicPr>
            <a:picLocks noChangeAspect="1"/>
          </p:cNvPicPr>
          <p:nvPr/>
        </p:nvPicPr>
        <p:blipFill>
          <a:blip r:embed="rId2"/>
          <a:srcRect l="7945" t="11111" r="8603" b="11111"/>
          <a:stretch>
            <a:fillRect/>
          </a:stretch>
        </p:blipFill>
        <p:spPr bwMode="auto">
          <a:xfrm>
            <a:off x="234950" y="1382713"/>
            <a:ext cx="8447088"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fontAlgn="auto">
              <a:spcAft>
                <a:spcPts val="0"/>
              </a:spcAft>
              <a:defRPr/>
            </a:pPr>
            <a:r>
              <a:rPr smtClean="0"/>
              <a:t>PA Case Law</a:t>
            </a:r>
          </a:p>
        </p:txBody>
      </p:sp>
      <p:sp>
        <p:nvSpPr>
          <p:cNvPr id="4" name="Content Placeholder 3"/>
          <p:cNvSpPr>
            <a:spLocks noGrp="1"/>
          </p:cNvSpPr>
          <p:nvPr>
            <p:ph idx="1"/>
          </p:nvPr>
        </p:nvSpPr>
        <p:spPr>
          <a:xfrm>
            <a:off x="457200" y="1600200"/>
            <a:ext cx="8229600" cy="4800600"/>
          </a:xfrm>
          <a:ln w="177800" cmpd="thinThick">
            <a:solidFill>
              <a:schemeClr val="tx1"/>
            </a:solidFill>
          </a:ln>
        </p:spPr>
        <p:txBody>
          <a:bodyPr rtlCol="0">
            <a:normAutofit fontScale="77500" lnSpcReduction="20000"/>
          </a:bodyPr>
          <a:lstStyle/>
          <a:p>
            <a:pPr marL="1588" indent="-1588" algn="ctr" fontAlgn="auto">
              <a:spcAft>
                <a:spcPts val="0"/>
              </a:spcAft>
              <a:buFont typeface="Arial" pitchFamily="34" charset="0"/>
              <a:buNone/>
              <a:defRPr/>
            </a:pPr>
            <a:r>
              <a:rPr lang="en-US" sz="4300" b="1" u="sng" dirty="0" smtClean="0"/>
              <a:t/>
            </a:r>
            <a:br>
              <a:rPr lang="en-US" sz="4300" b="1" u="sng" dirty="0" smtClean="0"/>
            </a:br>
            <a:r>
              <a:rPr lang="en-US" sz="4600" b="1" u="sng" dirty="0" smtClean="0"/>
              <a:t>Case</a:t>
            </a:r>
          </a:p>
          <a:p>
            <a:pPr marL="1588" indent="-1588" algn="ctr" fontAlgn="auto">
              <a:spcAft>
                <a:spcPts val="0"/>
              </a:spcAft>
              <a:buFont typeface="Arial" pitchFamily="34" charset="0"/>
              <a:buNone/>
              <a:defRPr/>
            </a:pPr>
            <a:r>
              <a:rPr lang="en-US" sz="3600" dirty="0" smtClean="0"/>
              <a:t>The Association of Pennsylvania State Colleges and University Faculties, et al.</a:t>
            </a:r>
          </a:p>
          <a:p>
            <a:pPr marL="1588" indent="-1588" algn="ctr" fontAlgn="auto">
              <a:spcAft>
                <a:spcPts val="0"/>
              </a:spcAft>
              <a:buFont typeface="Arial" pitchFamily="34" charset="0"/>
              <a:buNone/>
              <a:defRPr/>
            </a:pPr>
            <a:r>
              <a:rPr lang="en-US" sz="3600" dirty="0" smtClean="0"/>
              <a:t>v.</a:t>
            </a:r>
            <a:br>
              <a:rPr lang="en-US" sz="3600" dirty="0" smtClean="0"/>
            </a:br>
            <a:r>
              <a:rPr lang="en-US" sz="3600" dirty="0" smtClean="0"/>
              <a:t>The State System of Higher Education, et al.</a:t>
            </a:r>
          </a:p>
          <a:p>
            <a:pPr marL="1588" indent="-1588" algn="ctr" fontAlgn="auto">
              <a:spcAft>
                <a:spcPts val="0"/>
              </a:spcAft>
              <a:buFont typeface="Arial" pitchFamily="34" charset="0"/>
              <a:buNone/>
              <a:defRPr/>
            </a:pPr>
            <a:endParaRPr lang="en-US" sz="3600" dirty="0" smtClean="0"/>
          </a:p>
          <a:p>
            <a:pPr marL="1588" indent="-1588" algn="ctr" fontAlgn="auto">
              <a:spcAft>
                <a:spcPts val="0"/>
              </a:spcAft>
              <a:buFont typeface="Arial" pitchFamily="34" charset="0"/>
              <a:buNone/>
              <a:defRPr/>
            </a:pPr>
            <a:r>
              <a:rPr lang="en-US" sz="4600" b="1" u="sng" dirty="0" smtClean="0"/>
              <a:t>Court</a:t>
            </a:r>
          </a:p>
          <a:p>
            <a:pPr marL="1588" indent="-1588" algn="ctr" fontAlgn="auto">
              <a:spcAft>
                <a:spcPts val="0"/>
              </a:spcAft>
              <a:buFont typeface="Arial" pitchFamily="34" charset="0"/>
              <a:buNone/>
              <a:defRPr/>
            </a:pPr>
            <a:r>
              <a:rPr lang="en-US" sz="3600" dirty="0" smtClean="0"/>
              <a:t>Supreme Court of Pennsylvania</a:t>
            </a:r>
            <a:br>
              <a:rPr lang="en-US" sz="3600" dirty="0" smtClean="0"/>
            </a:br>
            <a:r>
              <a:rPr lang="en-US" sz="3600" dirty="0" smtClean="0"/>
              <a:t>May 15,1984</a:t>
            </a:r>
            <a:r>
              <a:rPr lang="en-US" dirty="0" smtClean="0"/>
              <a:t/>
            </a:r>
            <a:br>
              <a:rPr lang="en-US" dirty="0" smtClean="0"/>
            </a:br>
            <a:endParaRPr lang="en-US" dirty="0"/>
          </a:p>
        </p:txBody>
      </p:sp>
      <p:sp>
        <p:nvSpPr>
          <p:cNvPr id="2" name="Slide Number Placeholder 1"/>
          <p:cNvSpPr>
            <a:spLocks noGrp="1"/>
          </p:cNvSpPr>
          <p:nvPr>
            <p:ph type="sldNum" sz="quarter" idx="12"/>
          </p:nvPr>
        </p:nvSpPr>
        <p:spPr/>
        <p:txBody>
          <a:bodyPr>
            <a:normAutofit/>
          </a:bodyPr>
          <a:lstStyle/>
          <a:p>
            <a:pPr>
              <a:defRPr/>
            </a:pPr>
            <a:fld id="{37D0687C-8BEC-4B68-AE44-04E45DA8B2B6}" type="slidenum">
              <a:rPr lang="en-US" altLang="en-US"/>
              <a:pPr>
                <a:defRPr/>
              </a:pPr>
              <a:t>9</a:t>
            </a:fld>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3658</TotalTime>
  <Words>780</Words>
  <Application>Microsoft Office PowerPoint</Application>
  <PresentationFormat>On-screen Show (4:3)</PresentationFormat>
  <Paragraphs>177</Paragraphs>
  <Slides>19</Slides>
  <Notes>3</Notes>
  <HiddenSlides>0</HiddenSlides>
  <MMClips>0</MMClips>
  <ScaleCrop>false</ScaleCrop>
  <HeadingPairs>
    <vt:vector size="8" baseType="variant">
      <vt:variant>
        <vt:lpstr>Fonts Used</vt:lpstr>
      </vt:variant>
      <vt:variant>
        <vt:i4>5</vt:i4>
      </vt:variant>
      <vt:variant>
        <vt:lpstr>Design Template</vt:lpstr>
      </vt:variant>
      <vt:variant>
        <vt:i4>2</vt:i4>
      </vt:variant>
      <vt:variant>
        <vt:lpstr>Embedded OLE Servers</vt:lpstr>
      </vt:variant>
      <vt:variant>
        <vt:i4>2</vt:i4>
      </vt:variant>
      <vt:variant>
        <vt:lpstr>Slide Titles</vt:lpstr>
      </vt:variant>
      <vt:variant>
        <vt:i4>19</vt:i4>
      </vt:variant>
    </vt:vector>
  </HeadingPairs>
  <TitlesOfParts>
    <vt:vector size="28" baseType="lpstr">
      <vt:lpstr>Arial</vt:lpstr>
      <vt:lpstr>Calibri</vt:lpstr>
      <vt:lpstr>Times New Roman</vt:lpstr>
      <vt:lpstr>Franklin Gothic Demi Cond</vt:lpstr>
      <vt:lpstr>Wingdings</vt:lpstr>
      <vt:lpstr>Office Theme</vt:lpstr>
      <vt:lpstr>Office Theme</vt:lpstr>
      <vt:lpstr>Chart</vt:lpstr>
      <vt:lpstr>Microsoft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PSERS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Financial Officer’s Report December 12, 2008 </dc:title>
  <dc:creator>bcarl</dc:creator>
  <cp:lastModifiedBy>Owner</cp:lastModifiedBy>
  <cp:revision>279</cp:revision>
  <dcterms:created xsi:type="dcterms:W3CDTF">2008-11-18T16:54:32Z</dcterms:created>
  <dcterms:modified xsi:type="dcterms:W3CDTF">2012-03-23T14:40:29Z</dcterms:modified>
</cp:coreProperties>
</file>